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14">
          <p15:clr>
            <a:srgbClr val="A4A3A4"/>
          </p15:clr>
        </p15:guide>
        <p15:guide id="2" pos="2840">
          <p15:clr>
            <a:srgbClr val="A4A3A4"/>
          </p15:clr>
        </p15:guide>
      </p15:sldGuideLst>
    </p:ext>
    <p:ext uri="GoogleSlidesCustomDataVersion2">
      <go:slidesCustomData xmlns:go="http://customooxmlschemas.google.com/" r:id="rId46" roundtripDataSignature="AMtx7mi3mDmVX8mXyybnD6Xz2dL3SdIz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F72B14-B8BF-4A66-9502-AF536E3DA38D}">
  <a:tblStyle styleId="{FDF72B14-B8BF-4A66-9502-AF536E3DA38D}" styleName="Table_0">
    <a:wholeTbl>
      <a:tcTxStyle b="off" i="off">
        <a:font>
          <a:latin typeface="Arial"/>
          <a:ea typeface="Arial"/>
          <a:cs typeface="Arial"/>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4EAEA"/>
          </a:solidFill>
        </a:fill>
      </a:tcStyle>
    </a:band1H>
    <a:band2H>
      <a:tcTxStyle/>
    </a:band2H>
    <a:band1V>
      <a:tcTxStyle/>
      <a:tcStyle>
        <a:fill>
          <a:solidFill>
            <a:srgbClr val="F4EAEA"/>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14" orient="horz"/>
        <p:guide pos="2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(n=727)</c:v>
                </c:pt>
              </c:strCache>
            </c:strRef>
          </c:tx>
          <c:spPr>
            <a:solidFill>
              <a:srgbClr val="C1646E"/>
            </a:solidFill>
          </c:spPr>
          <c:invertIfNegative val="0"/>
          <c:dLbls>
            <c:dLbl>
              <c:idx val="0"/>
              <c:tx>
                <c:rich>
                  <a:bodyPr wrap="none">
                    <a:spAutoFit/>
                  </a:bodyPr>
                  <a:lstStyle/>
                  <a:p>
                    <a:pPr>
                      <a:defRPr/>
                    </a:pPr>
                    <a:fld id="{81EAA655-0484-4F7E-9C9F-781460B0F3A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247D-4020-A140-D145D052FC24}"/>
                </c:ext>
              </c:extLst>
            </c:dLbl>
            <c:dLbl>
              <c:idx val="1"/>
              <c:tx>
                <c:rich>
                  <a:bodyPr wrap="none">
                    <a:spAutoFit/>
                  </a:bodyPr>
                  <a:lstStyle/>
                  <a:p>
                    <a:pPr>
                      <a:defRPr/>
                    </a:pPr>
                    <a:fld id="{F71DB3A9-E695-409A-BB72-A3BDA92DA34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247D-4020-A140-D145D052FC24}"/>
                </c:ext>
              </c:extLst>
            </c:dLbl>
            <c:dLbl>
              <c:idx val="2"/>
              <c:tx>
                <c:rich>
                  <a:bodyPr wrap="none">
                    <a:spAutoFit/>
                  </a:bodyPr>
                  <a:lstStyle/>
                  <a:p>
                    <a:pPr>
                      <a:defRPr/>
                    </a:pPr>
                    <a:fld id="{7053874A-C75D-4FBE-B2AA-821B9883542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247D-4020-A140-D145D052FC24}"/>
                </c:ext>
              </c:extLst>
            </c:dLbl>
            <c:dLbl>
              <c:idx val="3"/>
              <c:tx>
                <c:rich>
                  <a:bodyPr wrap="none">
                    <a:spAutoFit/>
                  </a:bodyPr>
                  <a:lstStyle/>
                  <a:p>
                    <a:pPr>
                      <a:defRPr/>
                    </a:pPr>
                    <a:fld id="{B64B3226-1809-4EA0-9D1B-7F32637FB5A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247D-4020-A140-D145D052FC24}"/>
                </c:ext>
              </c:extLst>
            </c:dLbl>
            <c:dLbl>
              <c:idx val="4"/>
              <c:tx>
                <c:rich>
                  <a:bodyPr wrap="none">
                    <a:spAutoFit/>
                  </a:bodyPr>
                  <a:lstStyle/>
                  <a:p>
                    <a:pPr>
                      <a:defRPr/>
                    </a:pPr>
                    <a:fld id="{9C187A8E-DAEB-4D04-8B47-A8E3E43BBF7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247D-4020-A140-D145D052FC24}"/>
                </c:ext>
              </c:extLst>
            </c:dLbl>
            <c:dLbl>
              <c:idx val="5"/>
              <c:tx>
                <c:rich>
                  <a:bodyPr wrap="none">
                    <a:spAutoFit/>
                  </a:bodyPr>
                  <a:lstStyle/>
                  <a:p>
                    <a:pPr>
                      <a:defRPr/>
                    </a:pPr>
                    <a:fld id="{E592668F-4479-48CC-860C-299482AE70C4}"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247D-4020-A140-D145D052FC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Ingen, jag bor själv</c:v>
                </c:pt>
                <c:pt idx="1">
                  <c:v>Andra vuxna</c:v>
                </c:pt>
                <c:pt idx="2">
                  <c:v>Syskon</c:v>
                </c:pt>
                <c:pt idx="3">
                  <c:v>Förälder</c:v>
                </c:pt>
                <c:pt idx="4">
                  <c:v>Barn (ej dina syskon)</c:v>
                </c:pt>
                <c:pt idx="5">
                  <c:v>Make/maka/sambo/partner</c:v>
                </c:pt>
              </c:strCache>
            </c:strRef>
          </c:cat>
          <c:val>
            <c:numRef>
              <c:f>Sheet1!$B$2:$B$7</c:f>
              <c:numCache>
                <c:formatCode>0</c:formatCode>
                <c:ptCount val="6"/>
                <c:pt idx="0">
                  <c:v>17.635483356360101</c:v>
                </c:pt>
                <c:pt idx="1">
                  <c:v>1.5688599933762599</c:v>
                </c:pt>
                <c:pt idx="2">
                  <c:v>3.2972225611967398</c:v>
                </c:pt>
                <c:pt idx="3">
                  <c:v>5.6934040593566797</c:v>
                </c:pt>
                <c:pt idx="4">
                  <c:v>40.823187087383197</c:v>
                </c:pt>
                <c:pt idx="5">
                  <c:v>70.865215979414302</c:v>
                </c:pt>
              </c:numCache>
            </c:numRef>
          </c:val>
          <c:extLst>
            <c:ext xmlns:c16="http://schemas.microsoft.com/office/drawing/2014/chart" uri="{C3380CC4-5D6E-409C-BE32-E72D297353CC}">
              <c16:uniqueId val="{00000006-247D-4020-A140-D145D052FC24}"/>
            </c:ext>
          </c:extLst>
        </c:ser>
        <c:ser>
          <c:idx val="1"/>
          <c:order val="1"/>
          <c:tx>
            <c:strRef>
              <c:f>Sheet1!$C$1</c:f>
              <c:strCache>
                <c:ptCount val="1"/>
                <c:pt idx="0">
                  <c:v>2025 (n=1 334)</c:v>
                </c:pt>
              </c:strCache>
            </c:strRef>
          </c:tx>
          <c:spPr>
            <a:solidFill>
              <a:srgbClr val="624764"/>
            </a:solidFill>
          </c:spPr>
          <c:invertIfNegative val="0"/>
          <c:dLbls>
            <c:dLbl>
              <c:idx val="0"/>
              <c:tx>
                <c:rich>
                  <a:bodyPr wrap="none">
                    <a:spAutoFit/>
                  </a:bodyPr>
                  <a:lstStyle/>
                  <a:p>
                    <a:pPr>
                      <a:defRPr/>
                    </a:pPr>
                    <a:fld id="{3F745898-E2BB-42BD-8270-1EDB8BA35192}"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247D-4020-A140-D145D052FC24}"/>
                </c:ext>
              </c:extLst>
            </c:dLbl>
            <c:dLbl>
              <c:idx val="1"/>
              <c:tx>
                <c:rich>
                  <a:bodyPr wrap="none">
                    <a:spAutoFit/>
                  </a:bodyPr>
                  <a:lstStyle/>
                  <a:p>
                    <a:pPr>
                      <a:defRPr/>
                    </a:pPr>
                    <a:fld id="{5927CFBC-E8F5-438A-98CF-0839AB5E9AE4}"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247D-4020-A140-D145D052FC24}"/>
                </c:ext>
              </c:extLst>
            </c:dLbl>
            <c:dLbl>
              <c:idx val="2"/>
              <c:tx>
                <c:rich>
                  <a:bodyPr wrap="none">
                    <a:spAutoFit/>
                  </a:bodyPr>
                  <a:lstStyle/>
                  <a:p>
                    <a:pPr>
                      <a:defRPr/>
                    </a:pPr>
                    <a:fld id="{0509D1FB-988A-4C6F-A8E9-BAE9B611AFB5}"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247D-4020-A140-D145D052FC24}"/>
                </c:ext>
              </c:extLst>
            </c:dLbl>
            <c:dLbl>
              <c:idx val="3"/>
              <c:tx>
                <c:rich>
                  <a:bodyPr wrap="none">
                    <a:spAutoFit/>
                  </a:bodyPr>
                  <a:lstStyle/>
                  <a:p>
                    <a:pPr>
                      <a:defRPr/>
                    </a:pPr>
                    <a:fld id="{5524F284-FE07-4E21-8FF7-A84979ADB435}"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247D-4020-A140-D145D052FC24}"/>
                </c:ext>
              </c:extLst>
            </c:dLbl>
            <c:dLbl>
              <c:idx val="4"/>
              <c:tx>
                <c:rich>
                  <a:bodyPr wrap="none">
                    <a:spAutoFit/>
                  </a:bodyPr>
                  <a:lstStyle/>
                  <a:p>
                    <a:pPr>
                      <a:defRPr/>
                    </a:pPr>
                    <a:fld id="{EED52DE0-B40B-417F-BE34-8E394707217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247D-4020-A140-D145D052FC24}"/>
                </c:ext>
              </c:extLst>
            </c:dLbl>
            <c:dLbl>
              <c:idx val="5"/>
              <c:tx>
                <c:rich>
                  <a:bodyPr wrap="none">
                    <a:spAutoFit/>
                  </a:bodyPr>
                  <a:lstStyle/>
                  <a:p>
                    <a:pPr>
                      <a:defRPr/>
                    </a:pPr>
                    <a:fld id="{D26A106A-272E-48CD-AC21-D1D389EF635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247D-4020-A140-D145D052FC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Ingen, jag bor själv</c:v>
                </c:pt>
                <c:pt idx="1">
                  <c:v>Andra vuxna</c:v>
                </c:pt>
                <c:pt idx="2">
                  <c:v>Syskon</c:v>
                </c:pt>
                <c:pt idx="3">
                  <c:v>Förälder</c:v>
                </c:pt>
                <c:pt idx="4">
                  <c:v>Barn (ej dina syskon)</c:v>
                </c:pt>
                <c:pt idx="5">
                  <c:v>Make/maka/sambo/partner</c:v>
                </c:pt>
              </c:strCache>
            </c:strRef>
          </c:cat>
          <c:val>
            <c:numRef>
              <c:f>Sheet1!$C$2:$C$7</c:f>
              <c:numCache>
                <c:formatCode>0</c:formatCode>
                <c:ptCount val="6"/>
                <c:pt idx="0">
                  <c:v>21.157642402854201</c:v>
                </c:pt>
                <c:pt idx="1">
                  <c:v>2.8939406841631001</c:v>
                </c:pt>
                <c:pt idx="2">
                  <c:v>4.8700283179876198</c:v>
                </c:pt>
                <c:pt idx="3">
                  <c:v>5.2328348569915901</c:v>
                </c:pt>
                <c:pt idx="4">
                  <c:v>38.703415484572901</c:v>
                </c:pt>
                <c:pt idx="5">
                  <c:v>64.165685032040699</c:v>
                </c:pt>
              </c:numCache>
            </c:numRef>
          </c:val>
          <c:extLst>
            <c:ext xmlns:c16="http://schemas.microsoft.com/office/drawing/2014/chart" uri="{C3380CC4-5D6E-409C-BE32-E72D297353CC}">
              <c16:uniqueId val="{0000000D-247D-4020-A140-D145D052FC24}"/>
            </c:ext>
          </c:extLst>
        </c:ser>
        <c:dLbls>
          <c:showLegendKey val="0"/>
          <c:showVal val="0"/>
          <c:showCatName val="0"/>
          <c:showSerName val="0"/>
          <c:showPercent val="0"/>
          <c:showBubbleSize val="0"/>
        </c:dLbls>
        <c:gapWidth val="50"/>
        <c:overlap val="-16"/>
        <c:axId val="2009497143"/>
        <c:axId val="287735280"/>
      </c:barChart>
      <c:catAx>
        <c:axId val="2009497143"/>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287735280"/>
        <c:crosses val="autoZero"/>
        <c:auto val="0"/>
        <c:lblAlgn val="ctr"/>
        <c:lblOffset val="100"/>
        <c:noMultiLvlLbl val="0"/>
      </c:catAx>
      <c:valAx>
        <c:axId val="287735280"/>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2009497143"/>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 (n=1 336)</c:v>
                </c:pt>
              </c:strCache>
            </c:strRef>
          </c:tx>
          <c:spPr>
            <a:solidFill>
              <a:srgbClr val="624764"/>
            </a:solidFill>
          </c:spPr>
          <c:invertIfNegative val="0"/>
          <c:dLbls>
            <c:dLbl>
              <c:idx val="0"/>
              <c:tx>
                <c:rich>
                  <a:bodyPr wrap="none">
                    <a:spAutoFit/>
                  </a:bodyPr>
                  <a:lstStyle/>
                  <a:p>
                    <a:pPr>
                      <a:defRPr/>
                    </a:pPr>
                    <a:fld id="{B97836D3-35C4-4706-967E-3E09B6FB35F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A0C-4D0E-8F62-C9FA766313EE}"/>
                </c:ext>
              </c:extLst>
            </c:dLbl>
            <c:dLbl>
              <c:idx val="1"/>
              <c:tx>
                <c:rich>
                  <a:bodyPr wrap="none">
                    <a:spAutoFit/>
                  </a:bodyPr>
                  <a:lstStyle/>
                  <a:p>
                    <a:pPr>
                      <a:defRPr/>
                    </a:pPr>
                    <a:fld id="{DE0325FB-DF66-4E90-B7FA-F096AC4FDE2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A0C-4D0E-8F62-C9FA766313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Sheet1!$B$2:$B$3</c:f>
              <c:numCache>
                <c:formatCode>0</c:formatCode>
                <c:ptCount val="2"/>
                <c:pt idx="0">
                  <c:v>91.684830350732994</c:v>
                </c:pt>
                <c:pt idx="1">
                  <c:v>8.3151696492669807</c:v>
                </c:pt>
              </c:numCache>
            </c:numRef>
          </c:val>
          <c:extLst>
            <c:ext xmlns:c16="http://schemas.microsoft.com/office/drawing/2014/chart" uri="{C3380CC4-5D6E-409C-BE32-E72D297353CC}">
              <c16:uniqueId val="{00000002-9A0C-4D0E-8F62-C9FA766313EE}"/>
            </c:ext>
          </c:extLst>
        </c:ser>
        <c:dLbls>
          <c:showLegendKey val="0"/>
          <c:showVal val="0"/>
          <c:showCatName val="0"/>
          <c:showSerName val="0"/>
          <c:showPercent val="0"/>
          <c:showBubbleSize val="0"/>
        </c:dLbls>
        <c:gapWidth val="50"/>
        <c:overlap val="-16"/>
        <c:axId val="1842368309"/>
        <c:axId val="1553391576"/>
      </c:barChart>
      <c:catAx>
        <c:axId val="184236830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553391576"/>
        <c:crosses val="autoZero"/>
        <c:auto val="0"/>
        <c:lblAlgn val="ctr"/>
        <c:lblOffset val="100"/>
        <c:noMultiLvlLbl val="0"/>
      </c:catAx>
      <c:valAx>
        <c:axId val="1553391576"/>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842368309"/>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 (n=1 336)</c:v>
                </c:pt>
              </c:strCache>
            </c:strRef>
          </c:tx>
          <c:spPr>
            <a:solidFill>
              <a:srgbClr val="624764"/>
            </a:solidFill>
          </c:spPr>
          <c:invertIfNegative val="0"/>
          <c:dLbls>
            <c:dLbl>
              <c:idx val="0"/>
              <c:tx>
                <c:rich>
                  <a:bodyPr wrap="none">
                    <a:spAutoFit/>
                  </a:bodyPr>
                  <a:lstStyle/>
                  <a:p>
                    <a:pPr>
                      <a:defRPr/>
                    </a:pPr>
                    <a:fld id="{B82AFE02-3F18-4865-99EC-2AB7D3C1502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2E05-41DE-8FF0-FEA020AE54E7}"/>
                </c:ext>
              </c:extLst>
            </c:dLbl>
            <c:dLbl>
              <c:idx val="1"/>
              <c:tx>
                <c:rich>
                  <a:bodyPr wrap="none">
                    <a:spAutoFit/>
                  </a:bodyPr>
                  <a:lstStyle/>
                  <a:p>
                    <a:pPr>
                      <a:defRPr/>
                    </a:pPr>
                    <a:fld id="{E8FA110D-12BE-4514-9A9A-DBA2E3FA9DF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2E05-41DE-8FF0-FEA020AE54E7}"/>
                </c:ext>
              </c:extLst>
            </c:dLbl>
            <c:dLbl>
              <c:idx val="2"/>
              <c:tx>
                <c:rich>
                  <a:bodyPr wrap="none">
                    <a:spAutoFit/>
                  </a:bodyPr>
                  <a:lstStyle/>
                  <a:p>
                    <a:pPr>
                      <a:defRPr/>
                    </a:pPr>
                    <a:fld id="{A7349169-2734-4E2C-BBDB-7225731A500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2E05-41DE-8FF0-FEA020AE54E7}"/>
                </c:ext>
              </c:extLst>
            </c:dLbl>
            <c:dLbl>
              <c:idx val="3"/>
              <c:tx>
                <c:rich>
                  <a:bodyPr wrap="none">
                    <a:spAutoFit/>
                  </a:bodyPr>
                  <a:lstStyle/>
                  <a:p>
                    <a:pPr>
                      <a:defRPr/>
                    </a:pPr>
                    <a:fld id="{E959D82C-C559-4076-8357-247509F1049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2E05-41DE-8FF0-FEA020AE54E7}"/>
                </c:ext>
              </c:extLst>
            </c:dLbl>
            <c:dLbl>
              <c:idx val="4"/>
              <c:tx>
                <c:rich>
                  <a:bodyPr wrap="none">
                    <a:spAutoFit/>
                  </a:bodyPr>
                  <a:lstStyle/>
                  <a:p>
                    <a:pPr>
                      <a:defRPr/>
                    </a:pPr>
                    <a:fld id="{1440C1F2-8901-4295-89F4-84C26E9F3A3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2E05-41DE-8FF0-FEA020AE54E7}"/>
                </c:ext>
              </c:extLst>
            </c:dLbl>
            <c:dLbl>
              <c:idx val="5"/>
              <c:tx>
                <c:rich>
                  <a:bodyPr wrap="none">
                    <a:spAutoFit/>
                  </a:bodyPr>
                  <a:lstStyle/>
                  <a:p>
                    <a:pPr>
                      <a:defRPr/>
                    </a:pPr>
                    <a:fld id="{91FE7774-6A5A-4077-B236-C302B5EF0C9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2E05-41DE-8FF0-FEA020AE54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Nej</c:v>
                </c:pt>
                <c:pt idx="1">
                  <c:v>Ja, för mer än ett år sedan</c:v>
                </c:pt>
                <c:pt idx="2">
                  <c:v>Ja, några gånger per år</c:v>
                </c:pt>
                <c:pt idx="3">
                  <c:v>Ja, någon gång i månaden</c:v>
                </c:pt>
                <c:pt idx="4">
                  <c:v>Ja, någon gång i veckan</c:v>
                </c:pt>
                <c:pt idx="5">
                  <c:v>Ja, varje dag eller nästan varje dag</c:v>
                </c:pt>
              </c:strCache>
            </c:strRef>
          </c:cat>
          <c:val>
            <c:numRef>
              <c:f>Sheet1!$B$2:$B$7</c:f>
              <c:numCache>
                <c:formatCode>0</c:formatCode>
                <c:ptCount val="6"/>
                <c:pt idx="0">
                  <c:v>91.684830350732994</c:v>
                </c:pt>
                <c:pt idx="1">
                  <c:v>5.3492504841415496</c:v>
                </c:pt>
                <c:pt idx="2">
                  <c:v>1.0504075854336801</c:v>
                </c:pt>
                <c:pt idx="3">
                  <c:v>0.94616675765506897</c:v>
                </c:pt>
                <c:pt idx="4">
                  <c:v>0.24486617453110601</c:v>
                </c:pt>
                <c:pt idx="5">
                  <c:v>0.724478647505583</c:v>
                </c:pt>
              </c:numCache>
            </c:numRef>
          </c:val>
          <c:extLst>
            <c:ext xmlns:c16="http://schemas.microsoft.com/office/drawing/2014/chart" uri="{C3380CC4-5D6E-409C-BE32-E72D297353CC}">
              <c16:uniqueId val="{00000006-2E05-41DE-8FF0-FEA020AE54E7}"/>
            </c:ext>
          </c:extLst>
        </c:ser>
        <c:dLbls>
          <c:showLegendKey val="0"/>
          <c:showVal val="0"/>
          <c:showCatName val="0"/>
          <c:showSerName val="0"/>
          <c:showPercent val="0"/>
          <c:showBubbleSize val="0"/>
        </c:dLbls>
        <c:gapWidth val="50"/>
        <c:overlap val="-16"/>
        <c:axId val="225077707"/>
        <c:axId val="99748126"/>
      </c:barChart>
      <c:catAx>
        <c:axId val="22507770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99748126"/>
        <c:crosses val="autoZero"/>
        <c:auto val="0"/>
        <c:lblAlgn val="ctr"/>
        <c:lblOffset val="100"/>
        <c:noMultiLvlLbl val="0"/>
      </c:catAx>
      <c:valAx>
        <c:axId val="99748126"/>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225077707"/>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 (n=206)</c:v>
                </c:pt>
              </c:strCache>
            </c:strRef>
          </c:tx>
          <c:spPr>
            <a:solidFill>
              <a:srgbClr val="624764"/>
            </a:solidFill>
          </c:spPr>
          <c:invertIfNegative val="0"/>
          <c:dLbls>
            <c:dLbl>
              <c:idx val="0"/>
              <c:tx>
                <c:rich>
                  <a:bodyPr wrap="none">
                    <a:spAutoFit/>
                  </a:bodyPr>
                  <a:lstStyle/>
                  <a:p>
                    <a:pPr>
                      <a:defRPr/>
                    </a:pPr>
                    <a:fld id="{5DA134A5-174E-4D6E-B4CA-A32BFC37B9E8}"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BAB3-435F-8FDA-5505602854C4}"/>
                </c:ext>
              </c:extLst>
            </c:dLbl>
            <c:dLbl>
              <c:idx val="1"/>
              <c:tx>
                <c:rich>
                  <a:bodyPr wrap="none">
                    <a:spAutoFit/>
                  </a:bodyPr>
                  <a:lstStyle/>
                  <a:p>
                    <a:pPr>
                      <a:defRPr/>
                    </a:pPr>
                    <a:fld id="{29A567EC-979F-4D40-880A-B66B5AA9807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BAB3-435F-8FDA-5505602854C4}"/>
                </c:ext>
              </c:extLst>
            </c:dLbl>
            <c:dLbl>
              <c:idx val="2"/>
              <c:tx>
                <c:rich>
                  <a:bodyPr wrap="none">
                    <a:spAutoFit/>
                  </a:bodyPr>
                  <a:lstStyle/>
                  <a:p>
                    <a:pPr>
                      <a:defRPr/>
                    </a:pPr>
                    <a:fld id="{D9C3143B-0DA3-463C-95D8-F90086C9D07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BAB3-435F-8FDA-5505602854C4}"/>
                </c:ext>
              </c:extLst>
            </c:dLbl>
            <c:dLbl>
              <c:idx val="3"/>
              <c:tx>
                <c:rich>
                  <a:bodyPr wrap="none">
                    <a:spAutoFit/>
                  </a:bodyPr>
                  <a:lstStyle/>
                  <a:p>
                    <a:pPr>
                      <a:defRPr/>
                    </a:pPr>
                    <a:fld id="{63B4A36D-4AB6-4FAE-BD14-BD0E8DF9C15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BAB3-435F-8FDA-5505602854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Aldrig</c:v>
                </c:pt>
                <c:pt idx="1">
                  <c:v>Sällan</c:v>
                </c:pt>
                <c:pt idx="2">
                  <c:v>Ja, ibland</c:v>
                </c:pt>
                <c:pt idx="3">
                  <c:v>Ja, ofta</c:v>
                </c:pt>
              </c:strCache>
            </c:strRef>
          </c:cat>
          <c:val>
            <c:numRef>
              <c:f>Sheet1!$B$2:$B$5</c:f>
              <c:numCache>
                <c:formatCode>0</c:formatCode>
                <c:ptCount val="4"/>
                <c:pt idx="0">
                  <c:v>60.4513801975964</c:v>
                </c:pt>
                <c:pt idx="1">
                  <c:v>10.1787172721261</c:v>
                </c:pt>
                <c:pt idx="2">
                  <c:v>18.828852022397399</c:v>
                </c:pt>
                <c:pt idx="3">
                  <c:v>10.54105050788</c:v>
                </c:pt>
              </c:numCache>
            </c:numRef>
          </c:val>
          <c:extLst>
            <c:ext xmlns:c16="http://schemas.microsoft.com/office/drawing/2014/chart" uri="{C3380CC4-5D6E-409C-BE32-E72D297353CC}">
              <c16:uniqueId val="{00000004-BAB3-435F-8FDA-5505602854C4}"/>
            </c:ext>
          </c:extLst>
        </c:ser>
        <c:dLbls>
          <c:showLegendKey val="0"/>
          <c:showVal val="0"/>
          <c:showCatName val="0"/>
          <c:showSerName val="0"/>
          <c:showPercent val="0"/>
          <c:showBubbleSize val="0"/>
        </c:dLbls>
        <c:gapWidth val="50"/>
        <c:overlap val="-16"/>
        <c:axId val="1308930768"/>
        <c:axId val="95511602"/>
      </c:barChart>
      <c:catAx>
        <c:axId val="1308930768"/>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95511602"/>
        <c:crosses val="autoZero"/>
        <c:auto val="0"/>
        <c:lblAlgn val="ctr"/>
        <c:lblOffset val="100"/>
        <c:noMultiLvlLbl val="0"/>
      </c:catAx>
      <c:valAx>
        <c:axId val="95511602"/>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308930768"/>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 (n=78)</c:v>
                </c:pt>
              </c:strCache>
            </c:strRef>
          </c:tx>
          <c:spPr>
            <a:solidFill>
              <a:srgbClr val="624764"/>
            </a:solidFill>
          </c:spPr>
          <c:invertIfNegative val="0"/>
          <c:dLbls>
            <c:dLbl>
              <c:idx val="0"/>
              <c:tx>
                <c:rich>
                  <a:bodyPr wrap="none">
                    <a:spAutoFit/>
                  </a:bodyPr>
                  <a:lstStyle/>
                  <a:p>
                    <a:pPr>
                      <a:defRPr/>
                    </a:pPr>
                    <a:fld id="{AF2C4B9E-72F9-45B8-8931-0510469AA27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04C4-45C8-94F3-45AAFE69ECE0}"/>
                </c:ext>
              </c:extLst>
            </c:dLbl>
            <c:dLbl>
              <c:idx val="1"/>
              <c:tx>
                <c:rich>
                  <a:bodyPr wrap="none">
                    <a:spAutoFit/>
                  </a:bodyPr>
                  <a:lstStyle/>
                  <a:p>
                    <a:pPr>
                      <a:defRPr/>
                    </a:pPr>
                    <a:fld id="{A1215944-9557-4317-AA96-255E06E7986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04C4-45C8-94F3-45AAFE69ECE0}"/>
                </c:ext>
              </c:extLst>
            </c:dLbl>
            <c:dLbl>
              <c:idx val="2"/>
              <c:tx>
                <c:rich>
                  <a:bodyPr wrap="none">
                    <a:spAutoFit/>
                  </a:bodyPr>
                  <a:lstStyle/>
                  <a:p>
                    <a:pPr>
                      <a:defRPr/>
                    </a:pPr>
                    <a:fld id="{F340D4B8-B8E3-4D84-A485-E28DB3DB75A4}"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04C4-45C8-94F3-45AAFE69ECE0}"/>
                </c:ext>
              </c:extLst>
            </c:dLbl>
            <c:dLbl>
              <c:idx val="3"/>
              <c:tx>
                <c:rich>
                  <a:bodyPr wrap="none">
                    <a:spAutoFit/>
                  </a:bodyPr>
                  <a:lstStyle/>
                  <a:p>
                    <a:pPr>
                      <a:defRPr/>
                    </a:pPr>
                    <a:fld id="{591DA945-E377-40F5-98E5-E94F7397DA22}"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04C4-45C8-94F3-45AAFE69EC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Aldrig</c:v>
                </c:pt>
                <c:pt idx="1">
                  <c:v>Sällan</c:v>
                </c:pt>
                <c:pt idx="2">
                  <c:v>Ja, ibland</c:v>
                </c:pt>
                <c:pt idx="3">
                  <c:v>Ja, ofta</c:v>
                </c:pt>
              </c:strCache>
            </c:strRef>
          </c:cat>
          <c:val>
            <c:numRef>
              <c:f>Sheet1!$B$2:$B$5</c:f>
              <c:numCache>
                <c:formatCode>0</c:formatCode>
                <c:ptCount val="4"/>
                <c:pt idx="0">
                  <c:v>49.1061906564494</c:v>
                </c:pt>
                <c:pt idx="1">
                  <c:v>10.8243337198337</c:v>
                </c:pt>
                <c:pt idx="2">
                  <c:v>19.294250401787799</c:v>
                </c:pt>
                <c:pt idx="3">
                  <c:v>20.775225221929102</c:v>
                </c:pt>
              </c:numCache>
            </c:numRef>
          </c:val>
          <c:extLst>
            <c:ext xmlns:c16="http://schemas.microsoft.com/office/drawing/2014/chart" uri="{C3380CC4-5D6E-409C-BE32-E72D297353CC}">
              <c16:uniqueId val="{00000004-04C4-45C8-94F3-45AAFE69ECE0}"/>
            </c:ext>
          </c:extLst>
        </c:ser>
        <c:dLbls>
          <c:showLegendKey val="0"/>
          <c:showVal val="0"/>
          <c:showCatName val="0"/>
          <c:showSerName val="0"/>
          <c:showPercent val="0"/>
          <c:showBubbleSize val="0"/>
        </c:dLbls>
        <c:gapWidth val="50"/>
        <c:overlap val="-16"/>
        <c:axId val="311357326"/>
        <c:axId val="915561100"/>
      </c:barChart>
      <c:catAx>
        <c:axId val="31135732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915561100"/>
        <c:crosses val="autoZero"/>
        <c:auto val="0"/>
        <c:lblAlgn val="ctr"/>
        <c:lblOffset val="100"/>
        <c:noMultiLvlLbl val="0"/>
      </c:catAx>
      <c:valAx>
        <c:axId val="915561100"/>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311357326"/>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(n=53)</c:v>
                </c:pt>
              </c:strCache>
            </c:strRef>
          </c:tx>
          <c:spPr>
            <a:solidFill>
              <a:srgbClr val="C1646E"/>
            </a:solidFill>
          </c:spPr>
          <c:invertIfNegative val="0"/>
          <c:dLbls>
            <c:dLbl>
              <c:idx val="0"/>
              <c:tx>
                <c:rich>
                  <a:bodyPr wrap="none">
                    <a:spAutoFit/>
                  </a:bodyPr>
                  <a:lstStyle/>
                  <a:p>
                    <a:pPr>
                      <a:defRPr/>
                    </a:pPr>
                    <a:fld id="{A6C0658A-9BE5-4478-BBAD-C977EA63CA48}"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3D74-463F-A842-5962DD0810F5}"/>
                </c:ext>
              </c:extLst>
            </c:dLbl>
            <c:dLbl>
              <c:idx val="1"/>
              <c:tx>
                <c:rich>
                  <a:bodyPr wrap="none">
                    <a:spAutoFit/>
                  </a:bodyPr>
                  <a:lstStyle/>
                  <a:p>
                    <a:pPr>
                      <a:defRPr/>
                    </a:pPr>
                    <a:fld id="{6E9B2202-F2DD-4FD5-989C-16F470B2944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3D74-463F-A842-5962DD0810F5}"/>
                </c:ext>
              </c:extLst>
            </c:dLbl>
            <c:dLbl>
              <c:idx val="2"/>
              <c:tx>
                <c:rich>
                  <a:bodyPr wrap="none">
                    <a:spAutoFit/>
                  </a:bodyPr>
                  <a:lstStyle/>
                  <a:p>
                    <a:pPr>
                      <a:defRPr/>
                    </a:pPr>
                    <a:fld id="{E2A0CED4-FB85-481D-A59F-7F26430B69A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3D74-463F-A842-5962DD0810F5}"/>
                </c:ext>
              </c:extLst>
            </c:dLbl>
            <c:dLbl>
              <c:idx val="3"/>
              <c:tx>
                <c:rich>
                  <a:bodyPr wrap="none">
                    <a:spAutoFit/>
                  </a:bodyPr>
                  <a:lstStyle/>
                  <a:p>
                    <a:pPr>
                      <a:defRPr/>
                    </a:pPr>
                    <a:fld id="{36200A3F-F1FD-4F17-8288-685B6B16C73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3D74-463F-A842-5962DD0810F5}"/>
                </c:ext>
              </c:extLst>
            </c:dLbl>
            <c:dLbl>
              <c:idx val="4"/>
              <c:tx>
                <c:rich>
                  <a:bodyPr wrap="none">
                    <a:spAutoFit/>
                  </a:bodyPr>
                  <a:lstStyle/>
                  <a:p>
                    <a:pPr>
                      <a:defRPr/>
                    </a:pPr>
                    <a:fld id="{25957F98-D22A-4B76-B8E2-CDA0C01EDB2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3D74-463F-A842-5962DD0810F5}"/>
                </c:ext>
              </c:extLst>
            </c:dLbl>
            <c:dLbl>
              <c:idx val="5"/>
              <c:tx>
                <c:rich>
                  <a:bodyPr wrap="none">
                    <a:spAutoFit/>
                  </a:bodyPr>
                  <a:lstStyle/>
                  <a:p>
                    <a:pPr>
                      <a:defRPr/>
                    </a:pPr>
                    <a:fld id="{2B795B98-DA70-4E2B-8874-B61CFD05350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3D74-463F-A842-5962DD0810F5}"/>
                </c:ext>
              </c:extLst>
            </c:dLbl>
            <c:dLbl>
              <c:idx val="6"/>
              <c:tx>
                <c:rich>
                  <a:bodyPr wrap="none">
                    <a:spAutoFit/>
                  </a:bodyPr>
                  <a:lstStyle/>
                  <a:p>
                    <a:pPr>
                      <a:defRPr/>
                    </a:pPr>
                    <a:fld id="{55C0D9B2-5A16-4425-9990-BA5CD9D5C4FE}"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3D74-463F-A842-5962DD0810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Nej</c:v>
                </c:pt>
                <c:pt idx="1">
                  <c:v>Ja, annan</c:v>
                </c:pt>
                <c:pt idx="2">
                  <c:v>Ja, kvinno- ungdoms- eller brottsofferjour</c:v>
                </c:pt>
                <c:pt idx="3">
                  <c:v>Ja, hälso- och sjukvården</c:v>
                </c:pt>
                <c:pt idx="4">
                  <c:v>Ja, socialtjänsten</c:v>
                </c:pt>
                <c:pt idx="5">
                  <c:v>Ja, polisen</c:v>
                </c:pt>
                <c:pt idx="6">
                  <c:v>Ja, familjemedlem eller vän*</c:v>
                </c:pt>
              </c:strCache>
            </c:strRef>
          </c:cat>
          <c:val>
            <c:numRef>
              <c:f>Sheet1!$B$2:$B$8</c:f>
              <c:numCache>
                <c:formatCode>0</c:formatCode>
                <c:ptCount val="7"/>
                <c:pt idx="0">
                  <c:v>77.928667978339604</c:v>
                </c:pt>
                <c:pt idx="1">
                  <c:v>15.167625230337</c:v>
                </c:pt>
                <c:pt idx="2">
                  <c:v>4.0554257448058504</c:v>
                </c:pt>
                <c:pt idx="3">
                  <c:v>9.4458539390369598</c:v>
                </c:pt>
                <c:pt idx="4">
                  <c:v>3.5409914694951898</c:v>
                </c:pt>
                <c:pt idx="5">
                  <c:v>2.0277128724029199</c:v>
                </c:pt>
              </c:numCache>
            </c:numRef>
          </c:val>
          <c:extLst>
            <c:ext xmlns:c16="http://schemas.microsoft.com/office/drawing/2014/chart" uri="{C3380CC4-5D6E-409C-BE32-E72D297353CC}">
              <c16:uniqueId val="{00000007-3D74-463F-A842-5962DD0810F5}"/>
            </c:ext>
          </c:extLst>
        </c:ser>
        <c:ser>
          <c:idx val="1"/>
          <c:order val="1"/>
          <c:tx>
            <c:strRef>
              <c:f>Sheet1!$C$1</c:f>
              <c:strCache>
                <c:ptCount val="1"/>
                <c:pt idx="0">
                  <c:v>2025 (n=202)</c:v>
                </c:pt>
              </c:strCache>
            </c:strRef>
          </c:tx>
          <c:spPr>
            <a:solidFill>
              <a:srgbClr val="624764"/>
            </a:solidFill>
          </c:spPr>
          <c:invertIfNegative val="0"/>
          <c:dLbls>
            <c:dLbl>
              <c:idx val="0"/>
              <c:tx>
                <c:rich>
                  <a:bodyPr wrap="none">
                    <a:spAutoFit/>
                  </a:bodyPr>
                  <a:lstStyle/>
                  <a:p>
                    <a:pPr>
                      <a:defRPr/>
                    </a:pPr>
                    <a:fld id="{E55A2F10-6548-4615-8F25-7A982FB31F5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3D74-463F-A842-5962DD0810F5}"/>
                </c:ext>
              </c:extLst>
            </c:dLbl>
            <c:dLbl>
              <c:idx val="1"/>
              <c:tx>
                <c:rich>
                  <a:bodyPr wrap="none">
                    <a:spAutoFit/>
                  </a:bodyPr>
                  <a:lstStyle/>
                  <a:p>
                    <a:pPr>
                      <a:defRPr/>
                    </a:pPr>
                    <a:fld id="{295925B2-75FE-439A-AF15-89CB283A3DA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3D74-463F-A842-5962DD0810F5}"/>
                </c:ext>
              </c:extLst>
            </c:dLbl>
            <c:dLbl>
              <c:idx val="2"/>
              <c:tx>
                <c:rich>
                  <a:bodyPr wrap="none">
                    <a:spAutoFit/>
                  </a:bodyPr>
                  <a:lstStyle/>
                  <a:p>
                    <a:pPr>
                      <a:defRPr/>
                    </a:pPr>
                    <a:fld id="{2150D6D5-1DBB-4DAA-A5D2-77276102CA8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3D74-463F-A842-5962DD0810F5}"/>
                </c:ext>
              </c:extLst>
            </c:dLbl>
            <c:dLbl>
              <c:idx val="3"/>
              <c:tx>
                <c:rich>
                  <a:bodyPr wrap="none">
                    <a:spAutoFit/>
                  </a:bodyPr>
                  <a:lstStyle/>
                  <a:p>
                    <a:pPr>
                      <a:defRPr/>
                    </a:pPr>
                    <a:fld id="{DA93B7DC-0BC5-4CFF-9121-79B4CE33887E}"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3D74-463F-A842-5962DD0810F5}"/>
                </c:ext>
              </c:extLst>
            </c:dLbl>
            <c:dLbl>
              <c:idx val="4"/>
              <c:tx>
                <c:rich>
                  <a:bodyPr wrap="none">
                    <a:spAutoFit/>
                  </a:bodyPr>
                  <a:lstStyle/>
                  <a:p>
                    <a:pPr>
                      <a:defRPr/>
                    </a:pPr>
                    <a:fld id="{C62E6977-7253-4D12-9512-0290E7AE83A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3D74-463F-A842-5962DD0810F5}"/>
                </c:ext>
              </c:extLst>
            </c:dLbl>
            <c:dLbl>
              <c:idx val="5"/>
              <c:tx>
                <c:rich>
                  <a:bodyPr wrap="none">
                    <a:spAutoFit/>
                  </a:bodyPr>
                  <a:lstStyle/>
                  <a:p>
                    <a:pPr>
                      <a:defRPr/>
                    </a:pPr>
                    <a:fld id="{726A7743-0448-476A-9044-884F2D27D872}"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3D74-463F-A842-5962DD0810F5}"/>
                </c:ext>
              </c:extLst>
            </c:dLbl>
            <c:dLbl>
              <c:idx val="6"/>
              <c:tx>
                <c:rich>
                  <a:bodyPr wrap="none">
                    <a:spAutoFit/>
                  </a:bodyPr>
                  <a:lstStyle/>
                  <a:p>
                    <a:pPr>
                      <a:defRPr/>
                    </a:pPr>
                    <a:fld id="{810E52A7-1699-46C8-AF2A-ECFF9CB3159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3D74-463F-A842-5962DD0810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Nej</c:v>
                </c:pt>
                <c:pt idx="1">
                  <c:v>Ja, annan</c:v>
                </c:pt>
                <c:pt idx="2">
                  <c:v>Ja, kvinno- ungdoms- eller brottsofferjour</c:v>
                </c:pt>
                <c:pt idx="3">
                  <c:v>Ja, hälso- och sjukvården</c:v>
                </c:pt>
                <c:pt idx="4">
                  <c:v>Ja, socialtjänsten</c:v>
                </c:pt>
                <c:pt idx="5">
                  <c:v>Ja, polisen</c:v>
                </c:pt>
                <c:pt idx="6">
                  <c:v>Ja, familjemedlem eller vän*</c:v>
                </c:pt>
              </c:strCache>
            </c:strRef>
          </c:cat>
          <c:val>
            <c:numRef>
              <c:f>Sheet1!$C$2:$C$8</c:f>
              <c:numCache>
                <c:formatCode>0</c:formatCode>
                <c:ptCount val="7"/>
                <c:pt idx="0">
                  <c:v>41.617877792200403</c:v>
                </c:pt>
                <c:pt idx="1">
                  <c:v>5.7681822689243898</c:v>
                </c:pt>
                <c:pt idx="2">
                  <c:v>6.3818388618514197</c:v>
                </c:pt>
                <c:pt idx="3">
                  <c:v>8.3216657138588204</c:v>
                </c:pt>
                <c:pt idx="4">
                  <c:v>8.8868420054686208</c:v>
                </c:pt>
                <c:pt idx="5">
                  <c:v>14.855976495093101</c:v>
                </c:pt>
                <c:pt idx="6">
                  <c:v>44.226383065908102</c:v>
                </c:pt>
              </c:numCache>
            </c:numRef>
          </c:val>
          <c:extLst>
            <c:ext xmlns:c16="http://schemas.microsoft.com/office/drawing/2014/chart" uri="{C3380CC4-5D6E-409C-BE32-E72D297353CC}">
              <c16:uniqueId val="{0000000F-3D74-463F-A842-5962DD0810F5}"/>
            </c:ext>
          </c:extLst>
        </c:ser>
        <c:dLbls>
          <c:showLegendKey val="0"/>
          <c:showVal val="0"/>
          <c:showCatName val="0"/>
          <c:showSerName val="0"/>
          <c:showPercent val="0"/>
          <c:showBubbleSize val="0"/>
        </c:dLbls>
        <c:gapWidth val="50"/>
        <c:overlap val="-16"/>
        <c:axId val="1537255910"/>
        <c:axId val="1284157123"/>
      </c:barChart>
      <c:catAx>
        <c:axId val="153725591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284157123"/>
        <c:crosses val="autoZero"/>
        <c:auto val="0"/>
        <c:lblAlgn val="ctr"/>
        <c:lblOffset val="100"/>
        <c:noMultiLvlLbl val="0"/>
      </c:catAx>
      <c:valAx>
        <c:axId val="1284157123"/>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537255910"/>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(n=730)</c:v>
                </c:pt>
              </c:strCache>
            </c:strRef>
          </c:tx>
          <c:spPr>
            <a:solidFill>
              <a:srgbClr val="C1646E"/>
            </a:solidFill>
          </c:spPr>
          <c:invertIfNegative val="0"/>
          <c:dLbls>
            <c:dLbl>
              <c:idx val="0"/>
              <c:tx>
                <c:rich>
                  <a:bodyPr wrap="none">
                    <a:spAutoFit/>
                  </a:bodyPr>
                  <a:lstStyle/>
                  <a:p>
                    <a:pPr>
                      <a:defRPr/>
                    </a:pPr>
                    <a:fld id="{B7E21F3D-B86D-4912-A32E-DA68BBD617F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CBDE-49A8-862A-E31D0DB2F6DE}"/>
                </c:ext>
              </c:extLst>
            </c:dLbl>
            <c:dLbl>
              <c:idx val="1"/>
              <c:tx>
                <c:rich>
                  <a:bodyPr wrap="none">
                    <a:spAutoFit/>
                  </a:bodyPr>
                  <a:lstStyle/>
                  <a:p>
                    <a:pPr>
                      <a:defRPr/>
                    </a:pPr>
                    <a:fld id="{D95A064D-FF9D-4FF6-AEA7-B3C269E4F01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CBDE-49A8-862A-E31D0DB2F6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Sheet1!$B$2:$B$3</c:f>
              <c:numCache>
                <c:formatCode>0</c:formatCode>
                <c:ptCount val="2"/>
                <c:pt idx="0">
                  <c:v>84.357610343626405</c:v>
                </c:pt>
                <c:pt idx="1">
                  <c:v>15.6423896563736</c:v>
                </c:pt>
              </c:numCache>
            </c:numRef>
          </c:val>
          <c:extLst>
            <c:ext xmlns:c16="http://schemas.microsoft.com/office/drawing/2014/chart" uri="{C3380CC4-5D6E-409C-BE32-E72D297353CC}">
              <c16:uniqueId val="{00000002-CBDE-49A8-862A-E31D0DB2F6DE}"/>
            </c:ext>
          </c:extLst>
        </c:ser>
        <c:ser>
          <c:idx val="1"/>
          <c:order val="1"/>
          <c:tx>
            <c:strRef>
              <c:f>Sheet1!$C$1</c:f>
              <c:strCache>
                <c:ptCount val="1"/>
                <c:pt idx="0">
                  <c:v>2025 (n=1 335)</c:v>
                </c:pt>
              </c:strCache>
            </c:strRef>
          </c:tx>
          <c:spPr>
            <a:solidFill>
              <a:srgbClr val="624764"/>
            </a:solidFill>
          </c:spPr>
          <c:invertIfNegative val="0"/>
          <c:dLbls>
            <c:dLbl>
              <c:idx val="0"/>
              <c:tx>
                <c:rich>
                  <a:bodyPr wrap="none">
                    <a:spAutoFit/>
                  </a:bodyPr>
                  <a:lstStyle/>
                  <a:p>
                    <a:pPr>
                      <a:defRPr/>
                    </a:pPr>
                    <a:fld id="{60A6265A-95BC-4CE5-96A2-AB699F3BB58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BDE-49A8-862A-E31D0DB2F6DE}"/>
                </c:ext>
              </c:extLst>
            </c:dLbl>
            <c:dLbl>
              <c:idx val="1"/>
              <c:tx>
                <c:rich>
                  <a:bodyPr wrap="none">
                    <a:spAutoFit/>
                  </a:bodyPr>
                  <a:lstStyle/>
                  <a:p>
                    <a:pPr>
                      <a:defRPr/>
                    </a:pPr>
                    <a:fld id="{0228EC5B-8B4D-4F1E-92C6-136BBD33991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CBDE-49A8-862A-E31D0DB2F6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Sheet1!$C$2:$C$3</c:f>
              <c:numCache>
                <c:formatCode>0</c:formatCode>
                <c:ptCount val="2"/>
                <c:pt idx="0">
                  <c:v>88.989065956612905</c:v>
                </c:pt>
                <c:pt idx="1">
                  <c:v>11.0109340433872</c:v>
                </c:pt>
              </c:numCache>
            </c:numRef>
          </c:val>
          <c:extLst>
            <c:ext xmlns:c16="http://schemas.microsoft.com/office/drawing/2014/chart" uri="{C3380CC4-5D6E-409C-BE32-E72D297353CC}">
              <c16:uniqueId val="{00000005-CBDE-49A8-862A-E31D0DB2F6DE}"/>
            </c:ext>
          </c:extLst>
        </c:ser>
        <c:dLbls>
          <c:showLegendKey val="0"/>
          <c:showVal val="0"/>
          <c:showCatName val="0"/>
          <c:showSerName val="0"/>
          <c:showPercent val="0"/>
          <c:showBubbleSize val="0"/>
        </c:dLbls>
        <c:gapWidth val="50"/>
        <c:overlap val="-16"/>
        <c:axId val="1357647435"/>
        <c:axId val="1013512888"/>
      </c:barChart>
      <c:catAx>
        <c:axId val="135764743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013512888"/>
        <c:crosses val="autoZero"/>
        <c:auto val="0"/>
        <c:lblAlgn val="ctr"/>
        <c:lblOffset val="100"/>
        <c:noMultiLvlLbl val="0"/>
      </c:catAx>
      <c:valAx>
        <c:axId val="1013512888"/>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357647435"/>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(n=105)</c:v>
                </c:pt>
              </c:strCache>
            </c:strRef>
          </c:tx>
          <c:spPr>
            <a:solidFill>
              <a:srgbClr val="C1646E"/>
            </a:solidFill>
          </c:spPr>
          <c:invertIfNegative val="0"/>
          <c:dLbls>
            <c:dLbl>
              <c:idx val="0"/>
              <c:tx>
                <c:rich>
                  <a:bodyPr wrap="none">
                    <a:spAutoFit/>
                  </a:bodyPr>
                  <a:lstStyle/>
                  <a:p>
                    <a:pPr>
                      <a:defRPr/>
                    </a:pPr>
                    <a:fld id="{156C37B4-D140-4BE2-A037-5FD03A9464C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4DBA-4BC8-9873-C9341F785300}"/>
                </c:ext>
              </c:extLst>
            </c:dLbl>
            <c:dLbl>
              <c:idx val="1"/>
              <c:tx>
                <c:rich>
                  <a:bodyPr wrap="none">
                    <a:spAutoFit/>
                  </a:bodyPr>
                  <a:lstStyle/>
                  <a:p>
                    <a:pPr>
                      <a:defRPr/>
                    </a:pPr>
                    <a:fld id="{55C7291A-FCDC-4A2A-8895-84F8F8FB966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4DBA-4BC8-9873-C9341F785300}"/>
                </c:ext>
              </c:extLst>
            </c:dLbl>
            <c:dLbl>
              <c:idx val="2"/>
              <c:tx>
                <c:rich>
                  <a:bodyPr wrap="none">
                    <a:spAutoFit/>
                  </a:bodyPr>
                  <a:lstStyle/>
                  <a:p>
                    <a:pPr>
                      <a:defRPr/>
                    </a:pPr>
                    <a:fld id="{7264D3FC-DC90-4860-A807-31532A1F540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4DBA-4BC8-9873-C9341F785300}"/>
                </c:ext>
              </c:extLst>
            </c:dLbl>
            <c:dLbl>
              <c:idx val="3"/>
              <c:tx>
                <c:rich>
                  <a:bodyPr wrap="none">
                    <a:spAutoFit/>
                  </a:bodyPr>
                  <a:lstStyle/>
                  <a:p>
                    <a:pPr>
                      <a:defRPr/>
                    </a:pPr>
                    <a:fld id="{5A68E559-4321-489B-99F0-C5C2134E64E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4DBA-4BC8-9873-C9341F785300}"/>
                </c:ext>
              </c:extLst>
            </c:dLbl>
            <c:dLbl>
              <c:idx val="4"/>
              <c:tx>
                <c:rich>
                  <a:bodyPr wrap="none">
                    <a:spAutoFit/>
                  </a:bodyPr>
                  <a:lstStyle/>
                  <a:p>
                    <a:pPr>
                      <a:defRPr/>
                    </a:pPr>
                    <a:fld id="{9A9FA384-F397-4EB0-95CA-A728B63919A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4DBA-4BC8-9873-C9341F785300}"/>
                </c:ext>
              </c:extLst>
            </c:dLbl>
            <c:dLbl>
              <c:idx val="5"/>
              <c:tx>
                <c:rich>
                  <a:bodyPr wrap="none">
                    <a:spAutoFit/>
                  </a:bodyPr>
                  <a:lstStyle/>
                  <a:p>
                    <a:pPr>
                      <a:defRPr/>
                    </a:pPr>
                    <a:fld id="{D72F968A-1F1C-4220-8F80-5B7134B2043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4DBA-4BC8-9873-C9341F7853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Sheet1!$B$2:$B$7</c:f>
              <c:numCache>
                <c:formatCode>0</c:formatCode>
                <c:ptCount val="6"/>
                <c:pt idx="0">
                  <c:v>0</c:v>
                </c:pt>
                <c:pt idx="1">
                  <c:v>79.395180595188094</c:v>
                </c:pt>
                <c:pt idx="2">
                  <c:v>12.580437306798499</c:v>
                </c:pt>
                <c:pt idx="3">
                  <c:v>2.25296997546512</c:v>
                </c:pt>
                <c:pt idx="4">
                  <c:v>5.7714121225482602</c:v>
                </c:pt>
                <c:pt idx="5">
                  <c:v>0</c:v>
                </c:pt>
              </c:numCache>
            </c:numRef>
          </c:val>
          <c:extLst>
            <c:ext xmlns:c16="http://schemas.microsoft.com/office/drawing/2014/chart" uri="{C3380CC4-5D6E-409C-BE32-E72D297353CC}">
              <c16:uniqueId val="{00000006-4DBA-4BC8-9873-C9341F785300}"/>
            </c:ext>
          </c:extLst>
        </c:ser>
        <c:ser>
          <c:idx val="1"/>
          <c:order val="1"/>
          <c:tx>
            <c:strRef>
              <c:f>Sheet1!$C$1</c:f>
              <c:strCache>
                <c:ptCount val="1"/>
                <c:pt idx="0">
                  <c:v>2025 (n=129)</c:v>
                </c:pt>
              </c:strCache>
            </c:strRef>
          </c:tx>
          <c:spPr>
            <a:solidFill>
              <a:srgbClr val="624764"/>
            </a:solidFill>
          </c:spPr>
          <c:invertIfNegative val="0"/>
          <c:dLbls>
            <c:dLbl>
              <c:idx val="0"/>
              <c:tx>
                <c:rich>
                  <a:bodyPr wrap="none">
                    <a:spAutoFit/>
                  </a:bodyPr>
                  <a:lstStyle/>
                  <a:p>
                    <a:pPr>
                      <a:defRPr/>
                    </a:pPr>
                    <a:fld id="{AEADFF59-E35F-4DFF-B664-154305E2F01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4DBA-4BC8-9873-C9341F785300}"/>
                </c:ext>
              </c:extLst>
            </c:dLbl>
            <c:dLbl>
              <c:idx val="1"/>
              <c:tx>
                <c:rich>
                  <a:bodyPr wrap="none">
                    <a:spAutoFit/>
                  </a:bodyPr>
                  <a:lstStyle/>
                  <a:p>
                    <a:pPr>
                      <a:defRPr/>
                    </a:pPr>
                    <a:fld id="{D86B5665-EDA0-4B30-A3A4-7C1DF616557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4DBA-4BC8-9873-C9341F785300}"/>
                </c:ext>
              </c:extLst>
            </c:dLbl>
            <c:dLbl>
              <c:idx val="2"/>
              <c:tx>
                <c:rich>
                  <a:bodyPr wrap="none">
                    <a:spAutoFit/>
                  </a:bodyPr>
                  <a:lstStyle/>
                  <a:p>
                    <a:pPr>
                      <a:defRPr/>
                    </a:pPr>
                    <a:fld id="{6CE6C163-8454-4E17-8FA2-D1A8FF31928C}"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4DBA-4BC8-9873-C9341F785300}"/>
                </c:ext>
              </c:extLst>
            </c:dLbl>
            <c:dLbl>
              <c:idx val="3"/>
              <c:tx>
                <c:rich>
                  <a:bodyPr wrap="none">
                    <a:spAutoFit/>
                  </a:bodyPr>
                  <a:lstStyle/>
                  <a:p>
                    <a:pPr>
                      <a:defRPr/>
                    </a:pPr>
                    <a:fld id="{09A1A784-D0AF-4710-A589-9FE0BC181DC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4DBA-4BC8-9873-C9341F785300}"/>
                </c:ext>
              </c:extLst>
            </c:dLbl>
            <c:dLbl>
              <c:idx val="4"/>
              <c:tx>
                <c:rich>
                  <a:bodyPr wrap="none">
                    <a:spAutoFit/>
                  </a:bodyPr>
                  <a:lstStyle/>
                  <a:p>
                    <a:pPr>
                      <a:defRPr/>
                    </a:pPr>
                    <a:fld id="{BBBFCA23-8B02-4448-B623-54843997D1C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4DBA-4BC8-9873-C9341F785300}"/>
                </c:ext>
              </c:extLst>
            </c:dLbl>
            <c:dLbl>
              <c:idx val="5"/>
              <c:tx>
                <c:rich>
                  <a:bodyPr wrap="none">
                    <a:spAutoFit/>
                  </a:bodyPr>
                  <a:lstStyle/>
                  <a:p>
                    <a:pPr>
                      <a:defRPr/>
                    </a:pPr>
                    <a:fld id="{A3283A49-8DF4-459E-8A51-B07E952CE53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4DBA-4BC8-9873-C9341F7853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Sheet1!$C$2:$C$7</c:f>
              <c:numCache>
                <c:formatCode>0</c:formatCode>
                <c:ptCount val="6"/>
                <c:pt idx="1">
                  <c:v>69.617778947297495</c:v>
                </c:pt>
                <c:pt idx="2">
                  <c:v>7.8920603107429699</c:v>
                </c:pt>
                <c:pt idx="3">
                  <c:v>7.0671500526856699</c:v>
                </c:pt>
                <c:pt idx="4">
                  <c:v>7.5478668779692599</c:v>
                </c:pt>
                <c:pt idx="5">
                  <c:v>7.8751438113045902</c:v>
                </c:pt>
              </c:numCache>
            </c:numRef>
          </c:val>
          <c:extLst>
            <c:ext xmlns:c16="http://schemas.microsoft.com/office/drawing/2014/chart" uri="{C3380CC4-5D6E-409C-BE32-E72D297353CC}">
              <c16:uniqueId val="{0000000D-4DBA-4BC8-9873-C9341F785300}"/>
            </c:ext>
          </c:extLst>
        </c:ser>
        <c:dLbls>
          <c:showLegendKey val="0"/>
          <c:showVal val="0"/>
          <c:showCatName val="0"/>
          <c:showSerName val="0"/>
          <c:showPercent val="0"/>
          <c:showBubbleSize val="0"/>
        </c:dLbls>
        <c:gapWidth val="50"/>
        <c:overlap val="-16"/>
        <c:axId val="90972137"/>
        <c:axId val="365404095"/>
      </c:barChart>
      <c:catAx>
        <c:axId val="9097213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365404095"/>
        <c:crosses val="autoZero"/>
        <c:auto val="0"/>
        <c:lblAlgn val="ctr"/>
        <c:lblOffset val="100"/>
        <c:noMultiLvlLbl val="0"/>
      </c:catAx>
      <c:valAx>
        <c:axId val="365404095"/>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90972137"/>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(n=731)</c:v>
                </c:pt>
              </c:strCache>
            </c:strRef>
          </c:tx>
          <c:spPr>
            <a:solidFill>
              <a:srgbClr val="C1646E"/>
            </a:solidFill>
          </c:spPr>
          <c:invertIfNegative val="0"/>
          <c:dLbls>
            <c:dLbl>
              <c:idx val="0"/>
              <c:tx>
                <c:rich>
                  <a:bodyPr wrap="none">
                    <a:spAutoFit/>
                  </a:bodyPr>
                  <a:lstStyle/>
                  <a:p>
                    <a:pPr>
                      <a:defRPr/>
                    </a:pPr>
                    <a:fld id="{19CDA9A1-2D5B-40BD-99F9-26C9541F0C0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F563-4015-A671-B0DB3F1B9188}"/>
                </c:ext>
              </c:extLst>
            </c:dLbl>
            <c:dLbl>
              <c:idx val="1"/>
              <c:tx>
                <c:rich>
                  <a:bodyPr wrap="none">
                    <a:spAutoFit/>
                  </a:bodyPr>
                  <a:lstStyle/>
                  <a:p>
                    <a:pPr>
                      <a:defRPr/>
                    </a:pPr>
                    <a:fld id="{E10E6DD7-4C6C-4397-82D4-8AD66A10F18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F563-4015-A671-B0DB3F1B91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Sheet1!$B$2:$B$3</c:f>
              <c:numCache>
                <c:formatCode>0</c:formatCode>
                <c:ptCount val="2"/>
                <c:pt idx="0">
                  <c:v>85.121440477920601</c:v>
                </c:pt>
                <c:pt idx="1">
                  <c:v>14.878559522079399</c:v>
                </c:pt>
              </c:numCache>
            </c:numRef>
          </c:val>
          <c:extLst>
            <c:ext xmlns:c16="http://schemas.microsoft.com/office/drawing/2014/chart" uri="{C3380CC4-5D6E-409C-BE32-E72D297353CC}">
              <c16:uniqueId val="{00000002-F563-4015-A671-B0DB3F1B9188}"/>
            </c:ext>
          </c:extLst>
        </c:ser>
        <c:ser>
          <c:idx val="1"/>
          <c:order val="1"/>
          <c:tx>
            <c:strRef>
              <c:f>Sheet1!$C$1</c:f>
              <c:strCache>
                <c:ptCount val="1"/>
                <c:pt idx="0">
                  <c:v>2025 (n=1 336)</c:v>
                </c:pt>
              </c:strCache>
            </c:strRef>
          </c:tx>
          <c:spPr>
            <a:solidFill>
              <a:srgbClr val="624764"/>
            </a:solidFill>
          </c:spPr>
          <c:invertIfNegative val="0"/>
          <c:dLbls>
            <c:dLbl>
              <c:idx val="0"/>
              <c:tx>
                <c:rich>
                  <a:bodyPr wrap="none">
                    <a:spAutoFit/>
                  </a:bodyPr>
                  <a:lstStyle/>
                  <a:p>
                    <a:pPr>
                      <a:defRPr/>
                    </a:pPr>
                    <a:fld id="{E41E125A-706B-4BE8-B1FC-5593F0523D5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F563-4015-A671-B0DB3F1B9188}"/>
                </c:ext>
              </c:extLst>
            </c:dLbl>
            <c:dLbl>
              <c:idx val="1"/>
              <c:tx>
                <c:rich>
                  <a:bodyPr wrap="none">
                    <a:spAutoFit/>
                  </a:bodyPr>
                  <a:lstStyle/>
                  <a:p>
                    <a:pPr>
                      <a:defRPr/>
                    </a:pPr>
                    <a:fld id="{1D7EF9D5-28FA-406F-8DC7-C2BEB47530B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F563-4015-A671-B0DB3F1B91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Sheet1!$C$2:$C$3</c:f>
              <c:numCache>
                <c:formatCode>0</c:formatCode>
                <c:ptCount val="2"/>
                <c:pt idx="0">
                  <c:v>89.288702917972003</c:v>
                </c:pt>
                <c:pt idx="1">
                  <c:v>10.711297082028</c:v>
                </c:pt>
              </c:numCache>
            </c:numRef>
          </c:val>
          <c:extLst>
            <c:ext xmlns:c16="http://schemas.microsoft.com/office/drawing/2014/chart" uri="{C3380CC4-5D6E-409C-BE32-E72D297353CC}">
              <c16:uniqueId val="{00000005-F563-4015-A671-B0DB3F1B9188}"/>
            </c:ext>
          </c:extLst>
        </c:ser>
        <c:dLbls>
          <c:showLegendKey val="0"/>
          <c:showVal val="0"/>
          <c:showCatName val="0"/>
          <c:showSerName val="0"/>
          <c:showPercent val="0"/>
          <c:showBubbleSize val="0"/>
        </c:dLbls>
        <c:gapWidth val="50"/>
        <c:overlap val="-16"/>
        <c:axId val="1892369944"/>
        <c:axId val="1684419864"/>
      </c:barChart>
      <c:catAx>
        <c:axId val="1892369944"/>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684419864"/>
        <c:crosses val="autoZero"/>
        <c:auto val="0"/>
        <c:lblAlgn val="ctr"/>
        <c:lblOffset val="100"/>
        <c:noMultiLvlLbl val="0"/>
      </c:catAx>
      <c:valAx>
        <c:axId val="1684419864"/>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892369944"/>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(n=103)</c:v>
                </c:pt>
              </c:strCache>
            </c:strRef>
          </c:tx>
          <c:spPr>
            <a:solidFill>
              <a:srgbClr val="C1646E"/>
            </a:solidFill>
          </c:spPr>
          <c:invertIfNegative val="0"/>
          <c:dLbls>
            <c:dLbl>
              <c:idx val="0"/>
              <c:tx>
                <c:rich>
                  <a:bodyPr wrap="none">
                    <a:spAutoFit/>
                  </a:bodyPr>
                  <a:lstStyle/>
                  <a:p>
                    <a:pPr>
                      <a:defRPr/>
                    </a:pPr>
                    <a:fld id="{052C6805-BD34-46FE-90F9-AAE1A38E748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E0AD-497E-8507-76EEEE261751}"/>
                </c:ext>
              </c:extLst>
            </c:dLbl>
            <c:dLbl>
              <c:idx val="1"/>
              <c:tx>
                <c:rich>
                  <a:bodyPr wrap="none">
                    <a:spAutoFit/>
                  </a:bodyPr>
                  <a:lstStyle/>
                  <a:p>
                    <a:pPr>
                      <a:defRPr/>
                    </a:pPr>
                    <a:fld id="{B54BFA50-7921-44B0-BD7A-54C27FAF3E8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0AD-497E-8507-76EEEE261751}"/>
                </c:ext>
              </c:extLst>
            </c:dLbl>
            <c:dLbl>
              <c:idx val="2"/>
              <c:tx>
                <c:rich>
                  <a:bodyPr wrap="none">
                    <a:spAutoFit/>
                  </a:bodyPr>
                  <a:lstStyle/>
                  <a:p>
                    <a:pPr>
                      <a:defRPr/>
                    </a:pPr>
                    <a:fld id="{0623C220-68AA-4B5D-9C67-09AECC7860D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E0AD-497E-8507-76EEEE261751}"/>
                </c:ext>
              </c:extLst>
            </c:dLbl>
            <c:dLbl>
              <c:idx val="3"/>
              <c:tx>
                <c:rich>
                  <a:bodyPr wrap="none">
                    <a:spAutoFit/>
                  </a:bodyPr>
                  <a:lstStyle/>
                  <a:p>
                    <a:pPr>
                      <a:defRPr/>
                    </a:pPr>
                    <a:fld id="{480A8259-DB50-4FA7-A19F-0EBE2524407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E0AD-497E-8507-76EEEE261751}"/>
                </c:ext>
              </c:extLst>
            </c:dLbl>
            <c:dLbl>
              <c:idx val="4"/>
              <c:tx>
                <c:rich>
                  <a:bodyPr wrap="none">
                    <a:spAutoFit/>
                  </a:bodyPr>
                  <a:lstStyle/>
                  <a:p>
                    <a:pPr>
                      <a:defRPr/>
                    </a:pPr>
                    <a:fld id="{EEEC11BD-1380-4ADB-B5FB-08642808E6FC}"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E0AD-497E-8507-76EEEE261751}"/>
                </c:ext>
              </c:extLst>
            </c:dLbl>
            <c:dLbl>
              <c:idx val="5"/>
              <c:tx>
                <c:rich>
                  <a:bodyPr wrap="none">
                    <a:spAutoFit/>
                  </a:bodyPr>
                  <a:lstStyle/>
                  <a:p>
                    <a:pPr>
                      <a:defRPr/>
                    </a:pPr>
                    <a:fld id="{B02D4ED0-4F1B-4229-89D6-5D2AD96425B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E0AD-497E-8507-76EEEE261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Sheet1!$B$2:$B$7</c:f>
              <c:numCache>
                <c:formatCode>0</c:formatCode>
                <c:ptCount val="6"/>
                <c:pt idx="0">
                  <c:v>0</c:v>
                </c:pt>
                <c:pt idx="1">
                  <c:v>86.948290629799203</c:v>
                </c:pt>
                <c:pt idx="2">
                  <c:v>9.9759129897621506</c:v>
                </c:pt>
                <c:pt idx="3">
                  <c:v>3.0757963804386201</c:v>
                </c:pt>
                <c:pt idx="4">
                  <c:v>0</c:v>
                </c:pt>
                <c:pt idx="5">
                  <c:v>0</c:v>
                </c:pt>
              </c:numCache>
            </c:numRef>
          </c:val>
          <c:extLst>
            <c:ext xmlns:c16="http://schemas.microsoft.com/office/drawing/2014/chart" uri="{C3380CC4-5D6E-409C-BE32-E72D297353CC}">
              <c16:uniqueId val="{00000006-E0AD-497E-8507-76EEEE261751}"/>
            </c:ext>
          </c:extLst>
        </c:ser>
        <c:ser>
          <c:idx val="1"/>
          <c:order val="1"/>
          <c:tx>
            <c:strRef>
              <c:f>Sheet1!$C$1</c:f>
              <c:strCache>
                <c:ptCount val="1"/>
                <c:pt idx="0">
                  <c:v>2025 (n=132)</c:v>
                </c:pt>
              </c:strCache>
            </c:strRef>
          </c:tx>
          <c:spPr>
            <a:solidFill>
              <a:srgbClr val="624764"/>
            </a:solidFill>
          </c:spPr>
          <c:invertIfNegative val="0"/>
          <c:dLbls>
            <c:dLbl>
              <c:idx val="0"/>
              <c:tx>
                <c:rich>
                  <a:bodyPr wrap="none">
                    <a:spAutoFit/>
                  </a:bodyPr>
                  <a:lstStyle/>
                  <a:p>
                    <a:pPr>
                      <a:defRPr/>
                    </a:pPr>
                    <a:fld id="{DE3457D8-E233-4133-A83A-0CC5B3D3432A}"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0AD-497E-8507-76EEEE261751}"/>
                </c:ext>
              </c:extLst>
            </c:dLbl>
            <c:dLbl>
              <c:idx val="1"/>
              <c:tx>
                <c:rich>
                  <a:bodyPr wrap="none">
                    <a:spAutoFit/>
                  </a:bodyPr>
                  <a:lstStyle/>
                  <a:p>
                    <a:pPr>
                      <a:defRPr/>
                    </a:pPr>
                    <a:fld id="{ED2D108E-187B-4C65-9DD8-CED6D364EE1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E0AD-497E-8507-76EEEE261751}"/>
                </c:ext>
              </c:extLst>
            </c:dLbl>
            <c:dLbl>
              <c:idx val="2"/>
              <c:tx>
                <c:rich>
                  <a:bodyPr wrap="none">
                    <a:spAutoFit/>
                  </a:bodyPr>
                  <a:lstStyle/>
                  <a:p>
                    <a:pPr>
                      <a:defRPr/>
                    </a:pPr>
                    <a:fld id="{22012C41-D3B5-4EEC-B5B5-46CE9B494644}"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0AD-497E-8507-76EEEE261751}"/>
                </c:ext>
              </c:extLst>
            </c:dLbl>
            <c:dLbl>
              <c:idx val="3"/>
              <c:tx>
                <c:rich>
                  <a:bodyPr wrap="none">
                    <a:spAutoFit/>
                  </a:bodyPr>
                  <a:lstStyle/>
                  <a:p>
                    <a:pPr>
                      <a:defRPr/>
                    </a:pPr>
                    <a:fld id="{F66DA629-0659-453E-B8D2-807DB11B540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E0AD-497E-8507-76EEEE261751}"/>
                </c:ext>
              </c:extLst>
            </c:dLbl>
            <c:dLbl>
              <c:idx val="4"/>
              <c:tx>
                <c:rich>
                  <a:bodyPr wrap="none">
                    <a:spAutoFit/>
                  </a:bodyPr>
                  <a:lstStyle/>
                  <a:p>
                    <a:pPr>
                      <a:defRPr/>
                    </a:pPr>
                    <a:fld id="{240CF604-BFCB-496D-88DB-498CA482E9F5}"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E0AD-497E-8507-76EEEE261751}"/>
                </c:ext>
              </c:extLst>
            </c:dLbl>
            <c:dLbl>
              <c:idx val="5"/>
              <c:tx>
                <c:rich>
                  <a:bodyPr wrap="none">
                    <a:spAutoFit/>
                  </a:bodyPr>
                  <a:lstStyle/>
                  <a:p>
                    <a:pPr>
                      <a:defRPr/>
                    </a:pPr>
                    <a:fld id="{3A4006C8-F206-4CEC-99A4-D2ADDBD7D5A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E0AD-497E-8507-76EEEE261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Sheet1!$C$2:$C$7</c:f>
              <c:numCache>
                <c:formatCode>0</c:formatCode>
                <c:ptCount val="6"/>
                <c:pt idx="1">
                  <c:v>77.699369983239094</c:v>
                </c:pt>
                <c:pt idx="2">
                  <c:v>9.3432319449464103</c:v>
                </c:pt>
                <c:pt idx="3">
                  <c:v>5.3598134941647197</c:v>
                </c:pt>
                <c:pt idx="4">
                  <c:v>6.1148967982488003</c:v>
                </c:pt>
                <c:pt idx="5">
                  <c:v>1.482687779401</c:v>
                </c:pt>
              </c:numCache>
            </c:numRef>
          </c:val>
          <c:extLst>
            <c:ext xmlns:c16="http://schemas.microsoft.com/office/drawing/2014/chart" uri="{C3380CC4-5D6E-409C-BE32-E72D297353CC}">
              <c16:uniqueId val="{0000000D-E0AD-497E-8507-76EEEE261751}"/>
            </c:ext>
          </c:extLst>
        </c:ser>
        <c:dLbls>
          <c:showLegendKey val="0"/>
          <c:showVal val="0"/>
          <c:showCatName val="0"/>
          <c:showSerName val="0"/>
          <c:showPercent val="0"/>
          <c:showBubbleSize val="0"/>
        </c:dLbls>
        <c:gapWidth val="50"/>
        <c:overlap val="-16"/>
        <c:axId val="1428226112"/>
        <c:axId val="136699401"/>
      </c:barChart>
      <c:catAx>
        <c:axId val="1428226112"/>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36699401"/>
        <c:crosses val="autoZero"/>
        <c:auto val="0"/>
        <c:lblAlgn val="ctr"/>
        <c:lblOffset val="100"/>
        <c:noMultiLvlLbl val="0"/>
      </c:catAx>
      <c:valAx>
        <c:axId val="136699401"/>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428226112"/>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(n=730)</c:v>
                </c:pt>
              </c:strCache>
            </c:strRef>
          </c:tx>
          <c:spPr>
            <a:solidFill>
              <a:srgbClr val="C1646E"/>
            </a:solidFill>
          </c:spPr>
          <c:invertIfNegative val="0"/>
          <c:dLbls>
            <c:dLbl>
              <c:idx val="0"/>
              <c:tx>
                <c:rich>
                  <a:bodyPr wrap="none">
                    <a:spAutoFit/>
                  </a:bodyPr>
                  <a:lstStyle/>
                  <a:p>
                    <a:pPr>
                      <a:defRPr/>
                    </a:pPr>
                    <a:fld id="{9CBB2E8C-BCA5-45D8-B01B-990AF802183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8367-4BFB-95D5-05E6087B39FB}"/>
                </c:ext>
              </c:extLst>
            </c:dLbl>
            <c:dLbl>
              <c:idx val="1"/>
              <c:tx>
                <c:rich>
                  <a:bodyPr wrap="none">
                    <a:spAutoFit/>
                  </a:bodyPr>
                  <a:lstStyle/>
                  <a:p>
                    <a:pPr>
                      <a:defRPr/>
                    </a:pPr>
                    <a:fld id="{BC130022-11CD-4B0E-8D1C-CCF42EFC35A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367-4BFB-95D5-05E6087B39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Sheet1!$B$2:$B$3</c:f>
              <c:numCache>
                <c:formatCode>0</c:formatCode>
                <c:ptCount val="2"/>
                <c:pt idx="0">
                  <c:v>92.228546296292706</c:v>
                </c:pt>
                <c:pt idx="1">
                  <c:v>7.77145370370725</c:v>
                </c:pt>
              </c:numCache>
            </c:numRef>
          </c:val>
          <c:extLst>
            <c:ext xmlns:c16="http://schemas.microsoft.com/office/drawing/2014/chart" uri="{C3380CC4-5D6E-409C-BE32-E72D297353CC}">
              <c16:uniqueId val="{00000002-8367-4BFB-95D5-05E6087B39FB}"/>
            </c:ext>
          </c:extLst>
        </c:ser>
        <c:ser>
          <c:idx val="1"/>
          <c:order val="1"/>
          <c:tx>
            <c:strRef>
              <c:f>Sheet1!$C$1</c:f>
              <c:strCache>
                <c:ptCount val="1"/>
                <c:pt idx="0">
                  <c:v>2025 (n=1 335)</c:v>
                </c:pt>
              </c:strCache>
            </c:strRef>
          </c:tx>
          <c:spPr>
            <a:solidFill>
              <a:srgbClr val="624764"/>
            </a:solidFill>
          </c:spPr>
          <c:invertIfNegative val="0"/>
          <c:dLbls>
            <c:dLbl>
              <c:idx val="0"/>
              <c:tx>
                <c:rich>
                  <a:bodyPr wrap="none">
                    <a:spAutoFit/>
                  </a:bodyPr>
                  <a:lstStyle/>
                  <a:p>
                    <a:pPr>
                      <a:defRPr/>
                    </a:pPr>
                    <a:fld id="{B76DB55D-9A63-46CB-A2CB-843913ED67D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8367-4BFB-95D5-05E6087B39FB}"/>
                </c:ext>
              </c:extLst>
            </c:dLbl>
            <c:dLbl>
              <c:idx val="1"/>
              <c:tx>
                <c:rich>
                  <a:bodyPr wrap="none">
                    <a:spAutoFit/>
                  </a:bodyPr>
                  <a:lstStyle/>
                  <a:p>
                    <a:pPr>
                      <a:defRPr/>
                    </a:pPr>
                    <a:fld id="{3E815ABE-9F0E-4060-9F83-DA5971999A3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8367-4BFB-95D5-05E6087B39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Sheet1!$C$2:$C$3</c:f>
              <c:numCache>
                <c:formatCode>0</c:formatCode>
                <c:ptCount val="2"/>
                <c:pt idx="0">
                  <c:v>91.248747780403093</c:v>
                </c:pt>
                <c:pt idx="1">
                  <c:v>8.7512522195968998</c:v>
                </c:pt>
              </c:numCache>
            </c:numRef>
          </c:val>
          <c:extLst>
            <c:ext xmlns:c16="http://schemas.microsoft.com/office/drawing/2014/chart" uri="{C3380CC4-5D6E-409C-BE32-E72D297353CC}">
              <c16:uniqueId val="{00000005-8367-4BFB-95D5-05E6087B39FB}"/>
            </c:ext>
          </c:extLst>
        </c:ser>
        <c:dLbls>
          <c:showLegendKey val="0"/>
          <c:showVal val="0"/>
          <c:showCatName val="0"/>
          <c:showSerName val="0"/>
          <c:showPercent val="0"/>
          <c:showBubbleSize val="0"/>
        </c:dLbls>
        <c:gapWidth val="50"/>
        <c:overlap val="-16"/>
        <c:axId val="499670270"/>
        <c:axId val="1217425269"/>
      </c:barChart>
      <c:catAx>
        <c:axId val="49967027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217425269"/>
        <c:crosses val="autoZero"/>
        <c:auto val="0"/>
        <c:lblAlgn val="ctr"/>
        <c:lblOffset val="100"/>
        <c:noMultiLvlLbl val="0"/>
      </c:catAx>
      <c:valAx>
        <c:axId val="1217425269"/>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499670270"/>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(n=49)</c:v>
                </c:pt>
              </c:strCache>
            </c:strRef>
          </c:tx>
          <c:spPr>
            <a:solidFill>
              <a:srgbClr val="C1646E"/>
            </a:solidFill>
          </c:spPr>
          <c:invertIfNegative val="0"/>
          <c:dLbls>
            <c:dLbl>
              <c:idx val="0"/>
              <c:tx>
                <c:rich>
                  <a:bodyPr wrap="none">
                    <a:spAutoFit/>
                  </a:bodyPr>
                  <a:lstStyle/>
                  <a:p>
                    <a:pPr>
                      <a:defRPr/>
                    </a:pPr>
                    <a:fld id="{1A6C6625-EEE8-4502-A2D4-99A6B85EB3B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06C-429A-96F3-401C970DA2BA}"/>
                </c:ext>
              </c:extLst>
            </c:dLbl>
            <c:dLbl>
              <c:idx val="1"/>
              <c:tx>
                <c:rich>
                  <a:bodyPr wrap="none">
                    <a:spAutoFit/>
                  </a:bodyPr>
                  <a:lstStyle/>
                  <a:p>
                    <a:pPr>
                      <a:defRPr/>
                    </a:pPr>
                    <a:fld id="{C1CDC0E8-FD57-4CB2-AB36-4CC1BEAB5944}"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06C-429A-96F3-401C970DA2BA}"/>
                </c:ext>
              </c:extLst>
            </c:dLbl>
            <c:dLbl>
              <c:idx val="2"/>
              <c:tx>
                <c:rich>
                  <a:bodyPr wrap="none">
                    <a:spAutoFit/>
                  </a:bodyPr>
                  <a:lstStyle/>
                  <a:p>
                    <a:pPr>
                      <a:defRPr/>
                    </a:pPr>
                    <a:fld id="{994251A2-5AE5-4411-AD39-3F8ADE038FA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906C-429A-96F3-401C970DA2BA}"/>
                </c:ext>
              </c:extLst>
            </c:dLbl>
            <c:dLbl>
              <c:idx val="3"/>
              <c:tx>
                <c:rich>
                  <a:bodyPr wrap="none">
                    <a:spAutoFit/>
                  </a:bodyPr>
                  <a:lstStyle/>
                  <a:p>
                    <a:pPr>
                      <a:defRPr/>
                    </a:pPr>
                    <a:fld id="{1A47036B-EF4C-4C7C-A29A-CD1BF4B191B1}"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906C-429A-96F3-401C970DA2BA}"/>
                </c:ext>
              </c:extLst>
            </c:dLbl>
            <c:dLbl>
              <c:idx val="4"/>
              <c:tx>
                <c:rich>
                  <a:bodyPr wrap="none">
                    <a:spAutoFit/>
                  </a:bodyPr>
                  <a:lstStyle/>
                  <a:p>
                    <a:pPr>
                      <a:defRPr/>
                    </a:pPr>
                    <a:fld id="{D36068AE-BD7F-4C7A-824E-55FF0AC58AE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06C-429A-96F3-401C970DA2BA}"/>
                </c:ext>
              </c:extLst>
            </c:dLbl>
            <c:dLbl>
              <c:idx val="5"/>
              <c:tx>
                <c:rich>
                  <a:bodyPr wrap="none">
                    <a:spAutoFit/>
                  </a:bodyPr>
                  <a:lstStyle/>
                  <a:p>
                    <a:pPr>
                      <a:defRPr/>
                    </a:pPr>
                    <a:fld id="{D64F28CA-5340-4298-9F7F-4CB1E8DA3F9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906C-429A-96F3-401C970DA2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Sheet1!$B$2:$B$7</c:f>
              <c:numCache>
                <c:formatCode>0</c:formatCode>
                <c:ptCount val="6"/>
                <c:pt idx="0">
                  <c:v>0</c:v>
                </c:pt>
                <c:pt idx="1">
                  <c:v>86.636667418242496</c:v>
                </c:pt>
                <c:pt idx="2">
                  <c:v>10.433720827769401</c:v>
                </c:pt>
                <c:pt idx="3">
                  <c:v>0</c:v>
                </c:pt>
                <c:pt idx="4">
                  <c:v>2.9296117539880799</c:v>
                </c:pt>
                <c:pt idx="5">
                  <c:v>0</c:v>
                </c:pt>
              </c:numCache>
            </c:numRef>
          </c:val>
          <c:extLst>
            <c:ext xmlns:c16="http://schemas.microsoft.com/office/drawing/2014/chart" uri="{C3380CC4-5D6E-409C-BE32-E72D297353CC}">
              <c16:uniqueId val="{00000006-906C-429A-96F3-401C970DA2BA}"/>
            </c:ext>
          </c:extLst>
        </c:ser>
        <c:ser>
          <c:idx val="1"/>
          <c:order val="1"/>
          <c:tx>
            <c:strRef>
              <c:f>Sheet1!$C$1</c:f>
              <c:strCache>
                <c:ptCount val="1"/>
                <c:pt idx="0">
                  <c:v>2025 (n=92)</c:v>
                </c:pt>
              </c:strCache>
            </c:strRef>
          </c:tx>
          <c:spPr>
            <a:solidFill>
              <a:srgbClr val="624764"/>
            </a:solidFill>
          </c:spPr>
          <c:invertIfNegative val="0"/>
          <c:dLbls>
            <c:dLbl>
              <c:idx val="0"/>
              <c:tx>
                <c:rich>
                  <a:bodyPr wrap="none">
                    <a:spAutoFit/>
                  </a:bodyPr>
                  <a:lstStyle/>
                  <a:p>
                    <a:pPr>
                      <a:defRPr/>
                    </a:pPr>
                    <a:fld id="{5D2A4510-67B1-4DFA-9C06-F6EE0A66001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906C-429A-96F3-401C970DA2BA}"/>
                </c:ext>
              </c:extLst>
            </c:dLbl>
            <c:dLbl>
              <c:idx val="1"/>
              <c:tx>
                <c:rich>
                  <a:bodyPr wrap="none">
                    <a:spAutoFit/>
                  </a:bodyPr>
                  <a:lstStyle/>
                  <a:p>
                    <a:pPr>
                      <a:defRPr/>
                    </a:pPr>
                    <a:fld id="{ACB2203B-6870-45BE-A2B2-040DAE6CD88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906C-429A-96F3-401C970DA2BA}"/>
                </c:ext>
              </c:extLst>
            </c:dLbl>
            <c:dLbl>
              <c:idx val="2"/>
              <c:tx>
                <c:rich>
                  <a:bodyPr wrap="none">
                    <a:spAutoFit/>
                  </a:bodyPr>
                  <a:lstStyle/>
                  <a:p>
                    <a:pPr>
                      <a:defRPr/>
                    </a:pPr>
                    <a:fld id="{36577E27-EB7F-456E-8FA8-9B9039BBE68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906C-429A-96F3-401C970DA2BA}"/>
                </c:ext>
              </c:extLst>
            </c:dLbl>
            <c:dLbl>
              <c:idx val="3"/>
              <c:tx>
                <c:rich>
                  <a:bodyPr wrap="none">
                    <a:spAutoFit/>
                  </a:bodyPr>
                  <a:lstStyle/>
                  <a:p>
                    <a:pPr>
                      <a:defRPr/>
                    </a:pPr>
                    <a:fld id="{76798DF8-DA12-495E-A373-EA7DA5AFB20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906C-429A-96F3-401C970DA2BA}"/>
                </c:ext>
              </c:extLst>
            </c:dLbl>
            <c:dLbl>
              <c:idx val="4"/>
              <c:tx>
                <c:rich>
                  <a:bodyPr wrap="none">
                    <a:spAutoFit/>
                  </a:bodyPr>
                  <a:lstStyle/>
                  <a:p>
                    <a:pPr>
                      <a:defRPr/>
                    </a:pPr>
                    <a:fld id="{C4FB82C2-56F1-4E95-86CF-0B992397F7F9}"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906C-429A-96F3-401C970DA2BA}"/>
                </c:ext>
              </c:extLst>
            </c:dLbl>
            <c:dLbl>
              <c:idx val="5"/>
              <c:tx>
                <c:rich>
                  <a:bodyPr wrap="none">
                    <a:spAutoFit/>
                  </a:bodyPr>
                  <a:lstStyle/>
                  <a:p>
                    <a:pPr>
                      <a:defRPr/>
                    </a:pPr>
                    <a:fld id="{41AAB9A3-F9FF-4E90-BBD2-6005D90B71CE}"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906C-429A-96F3-401C970DA2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Sheet1!$C$2:$C$7</c:f>
              <c:numCache>
                <c:formatCode>0</c:formatCode>
                <c:ptCount val="6"/>
                <c:pt idx="1">
                  <c:v>85.829785457215607</c:v>
                </c:pt>
                <c:pt idx="2">
                  <c:v>8.4002305549184602</c:v>
                </c:pt>
                <c:pt idx="3">
                  <c:v>3.3295216495542199</c:v>
                </c:pt>
                <c:pt idx="4">
                  <c:v>1.6836874096288099</c:v>
                </c:pt>
                <c:pt idx="5">
                  <c:v>0.75677492868287999</c:v>
                </c:pt>
              </c:numCache>
            </c:numRef>
          </c:val>
          <c:extLst>
            <c:ext xmlns:c16="http://schemas.microsoft.com/office/drawing/2014/chart" uri="{C3380CC4-5D6E-409C-BE32-E72D297353CC}">
              <c16:uniqueId val="{0000000D-906C-429A-96F3-401C970DA2BA}"/>
            </c:ext>
          </c:extLst>
        </c:ser>
        <c:dLbls>
          <c:showLegendKey val="0"/>
          <c:showVal val="0"/>
          <c:showCatName val="0"/>
          <c:showSerName val="0"/>
          <c:showPercent val="0"/>
          <c:showBubbleSize val="0"/>
        </c:dLbls>
        <c:gapWidth val="50"/>
        <c:overlap val="-16"/>
        <c:axId val="589909984"/>
        <c:axId val="285369276"/>
      </c:barChart>
      <c:catAx>
        <c:axId val="589909984"/>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285369276"/>
        <c:crosses val="autoZero"/>
        <c:auto val="0"/>
        <c:lblAlgn val="ctr"/>
        <c:lblOffset val="100"/>
        <c:noMultiLvlLbl val="0"/>
      </c:catAx>
      <c:valAx>
        <c:axId val="285369276"/>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589909984"/>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(n=730)</c:v>
                </c:pt>
              </c:strCache>
            </c:strRef>
          </c:tx>
          <c:spPr>
            <a:solidFill>
              <a:srgbClr val="C1646E"/>
            </a:solidFill>
          </c:spPr>
          <c:invertIfNegative val="0"/>
          <c:dLbls>
            <c:dLbl>
              <c:idx val="0"/>
              <c:tx>
                <c:rich>
                  <a:bodyPr wrap="none">
                    <a:spAutoFit/>
                  </a:bodyPr>
                  <a:lstStyle/>
                  <a:p>
                    <a:pPr>
                      <a:defRPr/>
                    </a:pPr>
                    <a:fld id="{E3FC7D8E-27DA-45DC-966B-05F6A50BDC28}"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1288-482B-A581-4C72C71448E5}"/>
                </c:ext>
              </c:extLst>
            </c:dLbl>
            <c:dLbl>
              <c:idx val="1"/>
              <c:tx>
                <c:rich>
                  <a:bodyPr wrap="none">
                    <a:spAutoFit/>
                  </a:bodyPr>
                  <a:lstStyle/>
                  <a:p>
                    <a:pPr>
                      <a:defRPr/>
                    </a:pPr>
                    <a:fld id="{BF320362-9303-443C-A31A-DDDBF042C65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1288-482B-A581-4C72C71448E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Sheet1!$B$2:$B$3</c:f>
              <c:numCache>
                <c:formatCode>0</c:formatCode>
                <c:ptCount val="2"/>
                <c:pt idx="0">
                  <c:v>77.863074876501202</c:v>
                </c:pt>
                <c:pt idx="1">
                  <c:v>22.136925123498798</c:v>
                </c:pt>
              </c:numCache>
            </c:numRef>
          </c:val>
          <c:extLst>
            <c:ext xmlns:c16="http://schemas.microsoft.com/office/drawing/2014/chart" uri="{C3380CC4-5D6E-409C-BE32-E72D297353CC}">
              <c16:uniqueId val="{00000002-1288-482B-A581-4C72C71448E5}"/>
            </c:ext>
          </c:extLst>
        </c:ser>
        <c:ser>
          <c:idx val="1"/>
          <c:order val="1"/>
          <c:tx>
            <c:strRef>
              <c:f>Sheet1!$C$1</c:f>
              <c:strCache>
                <c:ptCount val="1"/>
                <c:pt idx="0">
                  <c:v>2025 (n=1 337)</c:v>
                </c:pt>
              </c:strCache>
            </c:strRef>
          </c:tx>
          <c:spPr>
            <a:solidFill>
              <a:srgbClr val="624764"/>
            </a:solidFill>
          </c:spPr>
          <c:invertIfNegative val="0"/>
          <c:dLbls>
            <c:dLbl>
              <c:idx val="0"/>
              <c:tx>
                <c:rich>
                  <a:bodyPr wrap="none">
                    <a:spAutoFit/>
                  </a:bodyPr>
                  <a:lstStyle/>
                  <a:p>
                    <a:pPr>
                      <a:defRPr/>
                    </a:pPr>
                    <a:fld id="{B42B4911-0A19-4C72-A2D5-20447559ECA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1288-482B-A581-4C72C71448E5}"/>
                </c:ext>
              </c:extLst>
            </c:dLbl>
            <c:dLbl>
              <c:idx val="1"/>
              <c:tx>
                <c:rich>
                  <a:bodyPr wrap="none">
                    <a:spAutoFit/>
                  </a:bodyPr>
                  <a:lstStyle/>
                  <a:p>
                    <a:pPr>
                      <a:defRPr/>
                    </a:pPr>
                    <a:fld id="{4428884A-ADB7-44E3-92AC-C8561AE845D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1288-482B-A581-4C72C71448E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Nej</c:v>
                </c:pt>
                <c:pt idx="1">
                  <c:v>Ja</c:v>
                </c:pt>
              </c:strCache>
            </c:strRef>
          </c:cat>
          <c:val>
            <c:numRef>
              <c:f>Sheet1!$C$2:$C$3</c:f>
              <c:numCache>
                <c:formatCode>0</c:formatCode>
                <c:ptCount val="2"/>
                <c:pt idx="0">
                  <c:v>86.087774505250394</c:v>
                </c:pt>
                <c:pt idx="1">
                  <c:v>13.912225494749601</c:v>
                </c:pt>
              </c:numCache>
            </c:numRef>
          </c:val>
          <c:extLst>
            <c:ext xmlns:c16="http://schemas.microsoft.com/office/drawing/2014/chart" uri="{C3380CC4-5D6E-409C-BE32-E72D297353CC}">
              <c16:uniqueId val="{00000005-1288-482B-A581-4C72C71448E5}"/>
            </c:ext>
          </c:extLst>
        </c:ser>
        <c:dLbls>
          <c:showLegendKey val="0"/>
          <c:showVal val="0"/>
          <c:showCatName val="0"/>
          <c:showSerName val="0"/>
          <c:showPercent val="0"/>
          <c:showBubbleSize val="0"/>
        </c:dLbls>
        <c:gapWidth val="50"/>
        <c:overlap val="-16"/>
        <c:axId val="1358280877"/>
        <c:axId val="1347122149"/>
      </c:barChart>
      <c:catAx>
        <c:axId val="135828087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1347122149"/>
        <c:crosses val="autoZero"/>
        <c:auto val="0"/>
        <c:lblAlgn val="ctr"/>
        <c:lblOffset val="100"/>
        <c:noMultiLvlLbl val="0"/>
      </c:catAx>
      <c:valAx>
        <c:axId val="1347122149"/>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358280877"/>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 (n=148)</c:v>
                </c:pt>
              </c:strCache>
            </c:strRef>
          </c:tx>
          <c:spPr>
            <a:solidFill>
              <a:srgbClr val="C1646E"/>
            </a:solidFill>
          </c:spPr>
          <c:invertIfNegative val="0"/>
          <c:dLbls>
            <c:dLbl>
              <c:idx val="0"/>
              <c:tx>
                <c:rich>
                  <a:bodyPr wrap="none">
                    <a:spAutoFit/>
                  </a:bodyPr>
                  <a:lstStyle/>
                  <a:p>
                    <a:pPr>
                      <a:defRPr/>
                    </a:pPr>
                    <a:fld id="{BF6BB2A5-F3DC-4C38-A4B5-FE850116466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A174-4026-81EF-68DC7162BB90}"/>
                </c:ext>
              </c:extLst>
            </c:dLbl>
            <c:dLbl>
              <c:idx val="1"/>
              <c:tx>
                <c:rich>
                  <a:bodyPr wrap="none">
                    <a:spAutoFit/>
                  </a:bodyPr>
                  <a:lstStyle/>
                  <a:p>
                    <a:pPr>
                      <a:defRPr/>
                    </a:pPr>
                    <a:fld id="{23C844AA-FAAA-4259-834E-1CC37705DFDF}"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174-4026-81EF-68DC7162BB90}"/>
                </c:ext>
              </c:extLst>
            </c:dLbl>
            <c:dLbl>
              <c:idx val="2"/>
              <c:tx>
                <c:rich>
                  <a:bodyPr wrap="none">
                    <a:spAutoFit/>
                  </a:bodyPr>
                  <a:lstStyle/>
                  <a:p>
                    <a:pPr>
                      <a:defRPr/>
                    </a:pPr>
                    <a:fld id="{09FBE054-85FC-435E-A3B0-8A79F0DA18B2}"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A174-4026-81EF-68DC7162BB90}"/>
                </c:ext>
              </c:extLst>
            </c:dLbl>
            <c:dLbl>
              <c:idx val="3"/>
              <c:tx>
                <c:rich>
                  <a:bodyPr wrap="none">
                    <a:spAutoFit/>
                  </a:bodyPr>
                  <a:lstStyle/>
                  <a:p>
                    <a:pPr>
                      <a:defRPr/>
                    </a:pPr>
                    <a:fld id="{A4CE3294-E259-44FA-BEAE-625B96074770}"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A174-4026-81EF-68DC7162BB90}"/>
                </c:ext>
              </c:extLst>
            </c:dLbl>
            <c:dLbl>
              <c:idx val="4"/>
              <c:tx>
                <c:rich>
                  <a:bodyPr wrap="none">
                    <a:spAutoFit/>
                  </a:bodyPr>
                  <a:lstStyle/>
                  <a:p>
                    <a:pPr>
                      <a:defRPr/>
                    </a:pPr>
                    <a:fld id="{FCB1F4D6-8484-4A6A-A2D7-AF39FCD3615D}"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A174-4026-81EF-68DC7162BB90}"/>
                </c:ext>
              </c:extLst>
            </c:dLbl>
            <c:dLbl>
              <c:idx val="5"/>
              <c:tx>
                <c:rich>
                  <a:bodyPr wrap="none">
                    <a:spAutoFit/>
                  </a:bodyPr>
                  <a:lstStyle/>
                  <a:p>
                    <a:pPr>
                      <a:defRPr/>
                    </a:pPr>
                    <a:fld id="{AB08E07E-0267-4DBC-A68A-59D4898E5BB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A174-4026-81EF-68DC7162BB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Sheet1!$B$2:$B$7</c:f>
              <c:numCache>
                <c:formatCode>0</c:formatCode>
                <c:ptCount val="6"/>
                <c:pt idx="0">
                  <c:v>0.467289844518398</c:v>
                </c:pt>
                <c:pt idx="1">
                  <c:v>63.758104662478999</c:v>
                </c:pt>
                <c:pt idx="2">
                  <c:v>16.418663865068599</c:v>
                </c:pt>
                <c:pt idx="3">
                  <c:v>5.7352253927421497</c:v>
                </c:pt>
                <c:pt idx="4">
                  <c:v>8.6159437116984492</c:v>
                </c:pt>
                <c:pt idx="5">
                  <c:v>5.0047725234933997</c:v>
                </c:pt>
              </c:numCache>
            </c:numRef>
          </c:val>
          <c:extLst>
            <c:ext xmlns:c16="http://schemas.microsoft.com/office/drawing/2014/chart" uri="{C3380CC4-5D6E-409C-BE32-E72D297353CC}">
              <c16:uniqueId val="{00000006-A174-4026-81EF-68DC7162BB90}"/>
            </c:ext>
          </c:extLst>
        </c:ser>
        <c:ser>
          <c:idx val="1"/>
          <c:order val="1"/>
          <c:tx>
            <c:strRef>
              <c:f>Sheet1!$C$1</c:f>
              <c:strCache>
                <c:ptCount val="1"/>
                <c:pt idx="0">
                  <c:v>2025 (n=164)</c:v>
                </c:pt>
              </c:strCache>
            </c:strRef>
          </c:tx>
          <c:spPr>
            <a:solidFill>
              <a:srgbClr val="624764"/>
            </a:solidFill>
          </c:spPr>
          <c:invertIfNegative val="0"/>
          <c:dLbls>
            <c:dLbl>
              <c:idx val="0"/>
              <c:tx>
                <c:rich>
                  <a:bodyPr wrap="none">
                    <a:spAutoFit/>
                  </a:bodyPr>
                  <a:lstStyle/>
                  <a:p>
                    <a:pPr>
                      <a:defRPr/>
                    </a:pPr>
                    <a:fld id="{05BC6A2F-5F93-467C-A157-F7974D5FDF73}"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A174-4026-81EF-68DC7162BB90}"/>
                </c:ext>
              </c:extLst>
            </c:dLbl>
            <c:dLbl>
              <c:idx val="1"/>
              <c:tx>
                <c:rich>
                  <a:bodyPr wrap="none">
                    <a:spAutoFit/>
                  </a:bodyPr>
                  <a:lstStyle/>
                  <a:p>
                    <a:pPr>
                      <a:defRPr/>
                    </a:pPr>
                    <a:fld id="{299C56AB-8D0F-471C-ACF3-265845047D8B}"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A174-4026-81EF-68DC7162BB90}"/>
                </c:ext>
              </c:extLst>
            </c:dLbl>
            <c:dLbl>
              <c:idx val="2"/>
              <c:tx>
                <c:rich>
                  <a:bodyPr wrap="none">
                    <a:spAutoFit/>
                  </a:bodyPr>
                  <a:lstStyle/>
                  <a:p>
                    <a:pPr>
                      <a:defRPr/>
                    </a:pPr>
                    <a:fld id="{F77598F7-FA50-46BB-8C5D-C9926C823CA7}"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A174-4026-81EF-68DC7162BB90}"/>
                </c:ext>
              </c:extLst>
            </c:dLbl>
            <c:dLbl>
              <c:idx val="3"/>
              <c:tx>
                <c:rich>
                  <a:bodyPr wrap="none">
                    <a:spAutoFit/>
                  </a:bodyPr>
                  <a:lstStyle/>
                  <a:p>
                    <a:pPr>
                      <a:defRPr/>
                    </a:pPr>
                    <a:fld id="{234D64AB-0FD8-4D5E-8E6A-7AAC3D19078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A174-4026-81EF-68DC7162BB90}"/>
                </c:ext>
              </c:extLst>
            </c:dLbl>
            <c:dLbl>
              <c:idx val="4"/>
              <c:tx>
                <c:rich>
                  <a:bodyPr wrap="none">
                    <a:spAutoFit/>
                  </a:bodyPr>
                  <a:lstStyle/>
                  <a:p>
                    <a:pPr>
                      <a:defRPr/>
                    </a:pPr>
                    <a:fld id="{6A48C9FA-59A3-460D-B546-20AEB5AACF1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A174-4026-81EF-68DC7162BB90}"/>
                </c:ext>
              </c:extLst>
            </c:dLbl>
            <c:dLbl>
              <c:idx val="5"/>
              <c:tx>
                <c:rich>
                  <a:bodyPr wrap="none">
                    <a:spAutoFit/>
                  </a:bodyPr>
                  <a:lstStyle/>
                  <a:p>
                    <a:pPr>
                      <a:defRPr/>
                    </a:pPr>
                    <a:fld id="{30F8B4C7-B9B9-4BAE-9C3C-97E6C7E446E6}" type="VALUE">
                      <a:rPr lang="en-US" sz="900">
                        <a:solidFill>
                          <a:srgbClr val="212121"/>
                        </a:solidFill>
                        <a:latin typeface="arial"/>
                      </a:rPr>
                      <a:pPr>
                        <a:defRPr/>
                      </a:pPr>
                      <a:t>[VÄRDE]</a:t>
                    </a:fld>
                    <a:r>
                      <a:rPr lang="en-US" sz="900">
                        <a:solidFill>
                          <a:srgbClr val="212121"/>
                        </a:solidFill>
                        <a:latin typeface="arial"/>
                      </a:rPr>
                      <a:t>%</a:t>
                    </a:r>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A174-4026-81EF-68DC7162BB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ej**</c:v>
                </c:pt>
                <c:pt idx="1">
                  <c:v>För mer än ett år sedan</c:v>
                </c:pt>
                <c:pt idx="2">
                  <c:v>Några gånger per år</c:v>
                </c:pt>
                <c:pt idx="3">
                  <c:v>Någon gång i månaden</c:v>
                </c:pt>
                <c:pt idx="4">
                  <c:v>Någon gång i veckan</c:v>
                </c:pt>
                <c:pt idx="5">
                  <c:v>Varje dag eller nästan varje dag</c:v>
                </c:pt>
              </c:strCache>
            </c:strRef>
          </c:cat>
          <c:val>
            <c:numRef>
              <c:f>Sheet1!$C$2:$C$7</c:f>
              <c:numCache>
                <c:formatCode>0</c:formatCode>
                <c:ptCount val="6"/>
                <c:pt idx="1">
                  <c:v>69.454798720059401</c:v>
                </c:pt>
                <c:pt idx="2">
                  <c:v>10.5673149555696</c:v>
                </c:pt>
                <c:pt idx="3">
                  <c:v>8.5674997336060006</c:v>
                </c:pt>
                <c:pt idx="4">
                  <c:v>5.2542983431619099</c:v>
                </c:pt>
                <c:pt idx="5">
                  <c:v>6.1560882476031002</c:v>
                </c:pt>
              </c:numCache>
            </c:numRef>
          </c:val>
          <c:extLst>
            <c:ext xmlns:c16="http://schemas.microsoft.com/office/drawing/2014/chart" uri="{C3380CC4-5D6E-409C-BE32-E72D297353CC}">
              <c16:uniqueId val="{0000000D-A174-4026-81EF-68DC7162BB90}"/>
            </c:ext>
          </c:extLst>
        </c:ser>
        <c:dLbls>
          <c:showLegendKey val="0"/>
          <c:showVal val="0"/>
          <c:showCatName val="0"/>
          <c:showSerName val="0"/>
          <c:showPercent val="0"/>
          <c:showBubbleSize val="0"/>
        </c:dLbls>
        <c:gapWidth val="50"/>
        <c:overlap val="-16"/>
        <c:axId val="1124966902"/>
        <c:axId val="506472064"/>
      </c:barChart>
      <c:catAx>
        <c:axId val="1124966902"/>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212121"/>
                </a:solidFill>
                <a:latin typeface="arial"/>
              </a:defRPr>
            </a:pPr>
            <a:endParaRPr lang="sv-SE"/>
          </a:p>
        </c:txPr>
        <c:crossAx val="506472064"/>
        <c:crosses val="autoZero"/>
        <c:auto val="0"/>
        <c:lblAlgn val="ctr"/>
        <c:lblOffset val="100"/>
        <c:noMultiLvlLbl val="0"/>
      </c:catAx>
      <c:valAx>
        <c:axId val="506472064"/>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675" smtId="4294967295">
                <a:solidFill>
                  <a:srgbClr val="8C8C8C"/>
                </a:solidFill>
                <a:latin typeface="arial"/>
              </a:defRPr>
            </a:pPr>
            <a:endParaRPr lang="sv-SE"/>
          </a:p>
        </c:txPr>
        <c:crossAx val="1124966902"/>
        <c:crosses val="autoZero"/>
        <c:crossBetween val="between"/>
        <c:majorUnit val="20"/>
      </c:valAx>
      <c:spPr>
        <a:solidFill>
          <a:srgbClr val="FFFFFF">
            <a:alpha val="0"/>
          </a:srgbClr>
        </a:solidFill>
      </c:spPr>
    </c:plotArea>
    <c:legend>
      <c:legendPos val="b"/>
      <c:overlay val="0"/>
      <c:txPr>
        <a:bodyPr/>
        <a:lstStyle/>
        <a:p>
          <a:pPr>
            <a:defRPr sz="900" b="0" smtId="4294967295">
              <a:solidFill>
                <a:srgbClr val="212121"/>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amsida rapport" showMasterSp="0">
  <p:cSld name="Framsida rapport">
    <p:bg>
      <p:bgPr>
        <a:solidFill>
          <a:srgbClr val="C6E3D2"/>
        </a:solidFill>
      </p:bgPr>
    </p:bg>
    <p:spTree>
      <p:nvGrpSpPr>
        <p:cNvPr id="15" name="Shape 15"/>
        <p:cNvGrpSpPr/>
        <p:nvPr/>
      </p:nvGrpSpPr>
      <p:grpSpPr>
        <a:xfrm>
          <a:off x="0" y="0"/>
          <a:ext cx="0" cy="0"/>
          <a:chOff x="0" y="0"/>
          <a:chExt cx="0" cy="0"/>
        </a:xfrm>
      </p:grpSpPr>
      <p:sp>
        <p:nvSpPr>
          <p:cNvPr id="16" name="Google Shape;16;p41"/>
          <p:cNvSpPr/>
          <p:nvPr>
            <p:ph idx="2" type="pic"/>
          </p:nvPr>
        </p:nvSpPr>
        <p:spPr>
          <a:xfrm>
            <a:off x="0" y="0"/>
            <a:ext cx="9144000" cy="5143500"/>
          </a:xfrm>
          <a:prstGeom prst="rect">
            <a:avLst/>
          </a:prstGeom>
          <a:noFill/>
          <a:ln>
            <a:noFill/>
          </a:ln>
        </p:spPr>
      </p:sp>
      <p:sp>
        <p:nvSpPr>
          <p:cNvPr id="17" name="Google Shape;17;p41"/>
          <p:cNvSpPr txBox="1"/>
          <p:nvPr>
            <p:ph idx="1" type="body"/>
          </p:nvPr>
        </p:nvSpPr>
        <p:spPr>
          <a:xfrm>
            <a:off x="2438400" y="3009900"/>
            <a:ext cx="4265744" cy="375285"/>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200"/>
              </a:spcBef>
              <a:spcAft>
                <a:spcPts val="0"/>
              </a:spcAft>
              <a:buClr>
                <a:schemeClr val="dk1"/>
              </a:buClr>
              <a:buSzPts val="800"/>
              <a:buNone/>
              <a:defRPr b="1" sz="800" cap="none">
                <a:solidFill>
                  <a:schemeClr val="dk1"/>
                </a:solidFill>
                <a:latin typeface="Arial"/>
                <a:ea typeface="Arial"/>
                <a:cs typeface="Arial"/>
                <a:sym typeface="Arial"/>
              </a:defRPr>
            </a:lvl1pPr>
            <a:lvl2pPr indent="-228600" lvl="1" marL="914400" algn="l">
              <a:lnSpc>
                <a:spcPct val="110000"/>
              </a:lnSpc>
              <a:spcBef>
                <a:spcPts val="500"/>
              </a:spcBef>
              <a:spcAft>
                <a:spcPts val="0"/>
              </a:spcAft>
              <a:buSzPts val="1800"/>
              <a:buNone/>
              <a:defRPr sz="1800">
                <a:solidFill>
                  <a:srgbClr val="8A8A8A"/>
                </a:solidFill>
              </a:defRPr>
            </a:lvl2pPr>
            <a:lvl3pPr indent="-228600" lvl="2" marL="1371600" algn="l">
              <a:lnSpc>
                <a:spcPct val="110000"/>
              </a:lnSpc>
              <a:spcBef>
                <a:spcPts val="500"/>
              </a:spcBef>
              <a:spcAft>
                <a:spcPts val="0"/>
              </a:spcAft>
              <a:buSzPts val="1600"/>
              <a:buNone/>
              <a:defRPr sz="1600">
                <a:solidFill>
                  <a:srgbClr val="8A8A8A"/>
                </a:solidFill>
              </a:defRPr>
            </a:lvl3pPr>
            <a:lvl4pPr indent="-228600" lvl="3" marL="1828800" algn="l">
              <a:lnSpc>
                <a:spcPct val="100000"/>
              </a:lnSpc>
              <a:spcBef>
                <a:spcPts val="1250"/>
              </a:spcBef>
              <a:spcAft>
                <a:spcPts val="0"/>
              </a:spcAft>
              <a:buSzPts val="1750"/>
              <a:buNone/>
              <a:defRPr sz="1400">
                <a:solidFill>
                  <a:srgbClr val="8A8A8A"/>
                </a:solidFill>
              </a:defRPr>
            </a:lvl4pPr>
            <a:lvl5pPr indent="-228600" lvl="4" marL="2286000" algn="l">
              <a:lnSpc>
                <a:spcPct val="110000"/>
              </a:lnSpc>
              <a:spcBef>
                <a:spcPts val="1250"/>
              </a:spcBef>
              <a:spcAft>
                <a:spcPts val="0"/>
              </a:spcAft>
              <a:buClr>
                <a:srgbClr val="8A8A8A"/>
              </a:buClr>
              <a:buSzPts val="1400"/>
              <a:buNone/>
              <a:defRPr sz="1400">
                <a:solidFill>
                  <a:srgbClr val="8A8A8A"/>
                </a:solidFill>
              </a:defRPr>
            </a:lvl5pPr>
            <a:lvl6pPr indent="-228600" lvl="5" marL="2743200" algn="l">
              <a:spcBef>
                <a:spcPts val="280"/>
              </a:spcBef>
              <a:spcAft>
                <a:spcPts val="0"/>
              </a:spcAft>
              <a:buClr>
                <a:srgbClr val="8A8A8A"/>
              </a:buClr>
              <a:buSzPts val="1400"/>
              <a:buNone/>
              <a:defRPr sz="1400">
                <a:solidFill>
                  <a:srgbClr val="8A8A8A"/>
                </a:solidFill>
              </a:defRPr>
            </a:lvl6pPr>
            <a:lvl7pPr indent="-228600" lvl="6" marL="3200400" algn="l">
              <a:spcBef>
                <a:spcPts val="280"/>
              </a:spcBef>
              <a:spcAft>
                <a:spcPts val="0"/>
              </a:spcAft>
              <a:buClr>
                <a:srgbClr val="8A8A8A"/>
              </a:buClr>
              <a:buSzPts val="1400"/>
              <a:buNone/>
              <a:defRPr sz="1400">
                <a:solidFill>
                  <a:srgbClr val="8A8A8A"/>
                </a:solidFill>
              </a:defRPr>
            </a:lvl7pPr>
            <a:lvl8pPr indent="-228600" lvl="7" marL="3657600" algn="l">
              <a:spcBef>
                <a:spcPts val="280"/>
              </a:spcBef>
              <a:spcAft>
                <a:spcPts val="0"/>
              </a:spcAft>
              <a:buClr>
                <a:srgbClr val="8A8A8A"/>
              </a:buClr>
              <a:buSzPts val="1400"/>
              <a:buNone/>
              <a:defRPr sz="1400">
                <a:solidFill>
                  <a:srgbClr val="8A8A8A"/>
                </a:solidFill>
              </a:defRPr>
            </a:lvl8pPr>
            <a:lvl9pPr indent="-228600" lvl="8" marL="4114800" algn="l">
              <a:spcBef>
                <a:spcPts val="280"/>
              </a:spcBef>
              <a:spcAft>
                <a:spcPts val="0"/>
              </a:spcAft>
              <a:buClr>
                <a:srgbClr val="8A8A8A"/>
              </a:buClr>
              <a:buSzPts val="1400"/>
              <a:buNone/>
              <a:defRPr sz="1400">
                <a:solidFill>
                  <a:srgbClr val="8A8A8A"/>
                </a:solidFill>
              </a:defRPr>
            </a:lvl9pPr>
          </a:lstStyle>
          <a:p/>
        </p:txBody>
      </p:sp>
      <p:sp>
        <p:nvSpPr>
          <p:cNvPr id="18" name="Google Shape;18;p41"/>
          <p:cNvSpPr txBox="1"/>
          <p:nvPr>
            <p:ph type="title"/>
          </p:nvPr>
        </p:nvSpPr>
        <p:spPr>
          <a:xfrm>
            <a:off x="2439127" y="2105420"/>
            <a:ext cx="4265744" cy="726235"/>
          </a:xfrm>
          <a:prstGeom prst="rect">
            <a:avLst/>
          </a:prstGeom>
          <a:noFill/>
          <a:ln>
            <a:noFill/>
          </a:ln>
        </p:spPr>
        <p:txBody>
          <a:bodyPr anchorCtr="0" anchor="b" bIns="45700" lIns="91425" spcFirstLastPara="1" rIns="91425" wrap="square" tIns="45700">
            <a:noAutofit/>
          </a:bodyPr>
          <a:lstStyle>
            <a:lvl1pPr lvl="0" algn="ctr">
              <a:spcBef>
                <a:spcPts val="1000"/>
              </a:spcBef>
              <a:spcAft>
                <a:spcPts val="0"/>
              </a:spcAft>
              <a:buClr>
                <a:schemeClr val="dk1"/>
              </a:buClr>
              <a:buSzPts val="3200"/>
              <a:buFont typeface="Arial"/>
              <a:buNone/>
              <a:defRPr sz="3200">
                <a:solidFill>
                  <a:schemeClr val="dk1"/>
                </a:solidFill>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1"/>
          <p:cNvSpPr/>
          <p:nvPr>
            <p:ph idx="3" type="pic"/>
          </p:nvPr>
        </p:nvSpPr>
        <p:spPr>
          <a:xfrm>
            <a:off x="3747374" y="3804617"/>
            <a:ext cx="1648800" cy="5508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utor">
  <p:cSld name="3 rutor">
    <p:spTree>
      <p:nvGrpSpPr>
        <p:cNvPr id="65" name="Shape 65"/>
        <p:cNvGrpSpPr/>
        <p:nvPr/>
      </p:nvGrpSpPr>
      <p:grpSpPr>
        <a:xfrm>
          <a:off x="0" y="0"/>
          <a:ext cx="0" cy="0"/>
          <a:chOff x="0" y="0"/>
          <a:chExt cx="0" cy="0"/>
        </a:xfrm>
      </p:grpSpPr>
      <p:sp>
        <p:nvSpPr>
          <p:cNvPr id="66" name="Google Shape;66;p50"/>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0"/>
          <p:cNvSpPr txBox="1"/>
          <p:nvPr>
            <p:ph idx="1" type="body"/>
          </p:nvPr>
        </p:nvSpPr>
        <p:spPr>
          <a:xfrm>
            <a:off x="438148" y="1304924"/>
            <a:ext cx="2520000"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50"/>
          <p:cNvSpPr txBox="1"/>
          <p:nvPr>
            <p:ph idx="2" type="body"/>
          </p:nvPr>
        </p:nvSpPr>
        <p:spPr>
          <a:xfrm>
            <a:off x="3285653" y="1304923"/>
            <a:ext cx="2520000"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50"/>
          <p:cNvSpPr txBox="1"/>
          <p:nvPr>
            <p:ph idx="3" type="body"/>
          </p:nvPr>
        </p:nvSpPr>
        <p:spPr>
          <a:xfrm>
            <a:off x="6133159" y="1304922"/>
            <a:ext cx="2520000"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50"/>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0"/>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verrubrik, mellanrubrik">
  <p:cSld name="Överrubrik, mellanrubrik">
    <p:spTree>
      <p:nvGrpSpPr>
        <p:cNvPr id="72" name="Shape 72"/>
        <p:cNvGrpSpPr/>
        <p:nvPr/>
      </p:nvGrpSpPr>
      <p:grpSpPr>
        <a:xfrm>
          <a:off x="0" y="0"/>
          <a:ext cx="0" cy="0"/>
          <a:chOff x="0" y="0"/>
          <a:chExt cx="0" cy="0"/>
        </a:xfrm>
      </p:grpSpPr>
      <p:sp>
        <p:nvSpPr>
          <p:cNvPr id="73" name="Google Shape;73;p51"/>
          <p:cNvSpPr txBox="1"/>
          <p:nvPr>
            <p:ph type="title"/>
          </p:nvPr>
        </p:nvSpPr>
        <p:spPr>
          <a:xfrm>
            <a:off x="457200" y="508000"/>
            <a:ext cx="64923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1"/>
          <p:cNvSpPr txBox="1"/>
          <p:nvPr>
            <p:ph idx="1" type="body"/>
          </p:nvPr>
        </p:nvSpPr>
        <p:spPr>
          <a:xfrm>
            <a:off x="419100" y="1081311"/>
            <a:ext cx="6530400" cy="100618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6000"/>
              <a:buNone/>
              <a:defRPr sz="6000">
                <a:solidFill>
                  <a:schemeClr val="accent1"/>
                </a:solidFill>
                <a:latin typeface="Arial"/>
                <a:ea typeface="Arial"/>
                <a:cs typeface="Arial"/>
                <a:sym typeface="Arial"/>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1"/>
          <p:cNvSpPr txBox="1"/>
          <p:nvPr>
            <p:ph idx="2" type="body"/>
          </p:nvPr>
        </p:nvSpPr>
        <p:spPr>
          <a:xfrm>
            <a:off x="457199" y="2173200"/>
            <a:ext cx="5003999" cy="23861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200"/>
              <a:buNone/>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51"/>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1"/>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dningsrubrik 2 rutor">
  <p:cSld name="Tidningsrubrik 2 rutor">
    <p:spTree>
      <p:nvGrpSpPr>
        <p:cNvPr id="78" name="Shape 78"/>
        <p:cNvGrpSpPr/>
        <p:nvPr/>
      </p:nvGrpSpPr>
      <p:grpSpPr>
        <a:xfrm>
          <a:off x="0" y="0"/>
          <a:ext cx="0" cy="0"/>
          <a:chOff x="0" y="0"/>
          <a:chExt cx="0" cy="0"/>
        </a:xfrm>
      </p:grpSpPr>
      <p:sp>
        <p:nvSpPr>
          <p:cNvPr id="79" name="Google Shape;79;p52"/>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2"/>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2200"/>
              <a:buNone/>
              <a:defRPr sz="22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2"/>
          <p:cNvSpPr txBox="1"/>
          <p:nvPr>
            <p:ph idx="2" type="body"/>
          </p:nvPr>
        </p:nvSpPr>
        <p:spPr>
          <a:xfrm>
            <a:off x="431798" y="1575602"/>
            <a:ext cx="3966323" cy="298369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52"/>
          <p:cNvSpPr txBox="1"/>
          <p:nvPr>
            <p:ph idx="3" type="body"/>
          </p:nvPr>
        </p:nvSpPr>
        <p:spPr>
          <a:xfrm>
            <a:off x="4683049" y="1575601"/>
            <a:ext cx="3966323" cy="298369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52"/>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2"/>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dningsrubrik 3 rutor">
  <p:cSld name="Tidningsrubrik 3 rutor">
    <p:spTree>
      <p:nvGrpSpPr>
        <p:cNvPr id="85" name="Shape 85"/>
        <p:cNvGrpSpPr/>
        <p:nvPr/>
      </p:nvGrpSpPr>
      <p:grpSpPr>
        <a:xfrm>
          <a:off x="0" y="0"/>
          <a:ext cx="0" cy="0"/>
          <a:chOff x="0" y="0"/>
          <a:chExt cx="0" cy="0"/>
        </a:xfrm>
      </p:grpSpPr>
      <p:sp>
        <p:nvSpPr>
          <p:cNvPr id="86" name="Google Shape;86;p53"/>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53"/>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2200"/>
              <a:buNone/>
              <a:defRPr sz="22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53"/>
          <p:cNvSpPr txBox="1"/>
          <p:nvPr>
            <p:ph idx="2" type="body"/>
          </p:nvPr>
        </p:nvSpPr>
        <p:spPr>
          <a:xfrm>
            <a:off x="431799" y="1575603"/>
            <a:ext cx="2520000" cy="298369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53"/>
          <p:cNvSpPr txBox="1"/>
          <p:nvPr>
            <p:ph idx="3" type="body"/>
          </p:nvPr>
        </p:nvSpPr>
        <p:spPr>
          <a:xfrm>
            <a:off x="3282479" y="1575603"/>
            <a:ext cx="2520000" cy="298369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53"/>
          <p:cNvSpPr txBox="1"/>
          <p:nvPr>
            <p:ph idx="4" type="body"/>
          </p:nvPr>
        </p:nvSpPr>
        <p:spPr>
          <a:xfrm>
            <a:off x="6133159" y="1575603"/>
            <a:ext cx="2520000" cy="298369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53"/>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3"/>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sida 1 (H)">
  <p:cSld name="Diagramsida 1 (H)">
    <p:spTree>
      <p:nvGrpSpPr>
        <p:cNvPr id="93" name="Shape 93"/>
        <p:cNvGrpSpPr/>
        <p:nvPr/>
      </p:nvGrpSpPr>
      <p:grpSpPr>
        <a:xfrm>
          <a:off x="0" y="0"/>
          <a:ext cx="0" cy="0"/>
          <a:chOff x="0" y="0"/>
          <a:chExt cx="0" cy="0"/>
        </a:xfrm>
      </p:grpSpPr>
      <p:sp>
        <p:nvSpPr>
          <p:cNvPr id="94" name="Google Shape;94;p54"/>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54"/>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2200"/>
              <a:buNone/>
              <a:defRPr sz="22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54"/>
          <p:cNvSpPr txBox="1"/>
          <p:nvPr>
            <p:ph idx="2" type="body"/>
          </p:nvPr>
        </p:nvSpPr>
        <p:spPr>
          <a:xfrm>
            <a:off x="438150" y="1923626"/>
            <a:ext cx="2546636" cy="2635674"/>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54"/>
          <p:cNvSpPr txBox="1"/>
          <p:nvPr>
            <p:ph idx="3" type="body"/>
          </p:nvPr>
        </p:nvSpPr>
        <p:spPr>
          <a:xfrm>
            <a:off x="3248696" y="1502626"/>
            <a:ext cx="5400676" cy="398798"/>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b="1"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54"/>
          <p:cNvSpPr txBox="1"/>
          <p:nvPr>
            <p:ph idx="4" type="body"/>
          </p:nvPr>
        </p:nvSpPr>
        <p:spPr>
          <a:xfrm>
            <a:off x="3248697" y="1923626"/>
            <a:ext cx="5400675" cy="2635674"/>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5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sida 2 (V)">
  <p:cSld name="Diagramsida 2 (V)">
    <p:spTree>
      <p:nvGrpSpPr>
        <p:cNvPr id="101" name="Shape 101"/>
        <p:cNvGrpSpPr/>
        <p:nvPr/>
      </p:nvGrpSpPr>
      <p:grpSpPr>
        <a:xfrm>
          <a:off x="0" y="0"/>
          <a:ext cx="0" cy="0"/>
          <a:chOff x="0" y="0"/>
          <a:chExt cx="0" cy="0"/>
        </a:xfrm>
      </p:grpSpPr>
      <p:sp>
        <p:nvSpPr>
          <p:cNvPr id="102" name="Google Shape;102;p55"/>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5"/>
          <p:cNvSpPr txBox="1"/>
          <p:nvPr>
            <p:ph idx="1" type="body"/>
          </p:nvPr>
        </p:nvSpPr>
        <p:spPr>
          <a:xfrm>
            <a:off x="6102736" y="673100"/>
            <a:ext cx="2550423" cy="11557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1600"/>
              <a:buNone/>
              <a:defRPr sz="16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55"/>
          <p:cNvSpPr txBox="1"/>
          <p:nvPr>
            <p:ph idx="2" type="body"/>
          </p:nvPr>
        </p:nvSpPr>
        <p:spPr>
          <a:xfrm>
            <a:off x="6102736" y="1923940"/>
            <a:ext cx="2546636" cy="263536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 name="Google Shape;105;p55"/>
          <p:cNvSpPr txBox="1"/>
          <p:nvPr>
            <p:ph idx="3" type="body"/>
          </p:nvPr>
        </p:nvSpPr>
        <p:spPr>
          <a:xfrm>
            <a:off x="431800" y="673100"/>
            <a:ext cx="5400675" cy="38862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55"/>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sida 2 (H)">
  <p:cSld name="Diagramsida 2 (H)">
    <p:spTree>
      <p:nvGrpSpPr>
        <p:cNvPr id="108" name="Shape 108"/>
        <p:cNvGrpSpPr/>
        <p:nvPr/>
      </p:nvGrpSpPr>
      <p:grpSpPr>
        <a:xfrm>
          <a:off x="0" y="0"/>
          <a:ext cx="0" cy="0"/>
          <a:chOff x="0" y="0"/>
          <a:chExt cx="0" cy="0"/>
        </a:xfrm>
      </p:grpSpPr>
      <p:sp>
        <p:nvSpPr>
          <p:cNvPr id="109" name="Google Shape;109;p56"/>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6"/>
          <p:cNvSpPr txBox="1"/>
          <p:nvPr>
            <p:ph idx="1" type="body"/>
          </p:nvPr>
        </p:nvSpPr>
        <p:spPr>
          <a:xfrm>
            <a:off x="438150" y="673100"/>
            <a:ext cx="2550423" cy="11557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1600"/>
              <a:buNone/>
              <a:defRPr sz="16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56"/>
          <p:cNvSpPr txBox="1"/>
          <p:nvPr>
            <p:ph idx="2" type="body"/>
          </p:nvPr>
        </p:nvSpPr>
        <p:spPr>
          <a:xfrm>
            <a:off x="438150" y="1923940"/>
            <a:ext cx="2546636" cy="263536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56"/>
          <p:cNvSpPr txBox="1"/>
          <p:nvPr>
            <p:ph idx="3" type="body"/>
          </p:nvPr>
        </p:nvSpPr>
        <p:spPr>
          <a:xfrm>
            <a:off x="3252484" y="673100"/>
            <a:ext cx="5400675" cy="38862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56"/>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6"/>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115" name="Shape 115"/>
        <p:cNvGrpSpPr/>
        <p:nvPr/>
      </p:nvGrpSpPr>
      <p:grpSpPr>
        <a:xfrm>
          <a:off x="0" y="0"/>
          <a:ext cx="0" cy="0"/>
          <a:chOff x="0" y="0"/>
          <a:chExt cx="0" cy="0"/>
        </a:xfrm>
      </p:grpSpPr>
      <p:sp>
        <p:nvSpPr>
          <p:cNvPr id="116" name="Google Shape;116;p5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
        <p:nvSpPr>
          <p:cNvPr id="117" name="Google Shape;117;p5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utbild" showMasterSp="0">
  <p:cSld name="Slutbild">
    <p:spTree>
      <p:nvGrpSpPr>
        <p:cNvPr id="118" name="Shape 118"/>
        <p:cNvGrpSpPr/>
        <p:nvPr/>
      </p:nvGrpSpPr>
      <p:grpSpPr>
        <a:xfrm>
          <a:off x="0" y="0"/>
          <a:ext cx="0" cy="0"/>
          <a:chOff x="0" y="0"/>
          <a:chExt cx="0" cy="0"/>
        </a:xfrm>
      </p:grpSpPr>
      <p:sp>
        <p:nvSpPr>
          <p:cNvPr id="119" name="Google Shape;119;p58"/>
          <p:cNvSpPr txBox="1"/>
          <p:nvPr>
            <p:ph idx="1" type="body"/>
          </p:nvPr>
        </p:nvSpPr>
        <p:spPr>
          <a:xfrm>
            <a:off x="0" y="2989530"/>
            <a:ext cx="9143999" cy="375285"/>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200"/>
              </a:spcBef>
              <a:spcAft>
                <a:spcPts val="0"/>
              </a:spcAft>
              <a:buClr>
                <a:schemeClr val="dk1"/>
              </a:buClr>
              <a:buSzPts val="800"/>
              <a:buNone/>
              <a:defRPr b="1" sz="800" cap="none">
                <a:solidFill>
                  <a:schemeClr val="dk1"/>
                </a:solidFill>
                <a:latin typeface="Arial"/>
                <a:ea typeface="Arial"/>
                <a:cs typeface="Arial"/>
                <a:sym typeface="Arial"/>
              </a:defRPr>
            </a:lvl1pPr>
            <a:lvl2pPr indent="-228600" lvl="1" marL="914400" algn="l">
              <a:lnSpc>
                <a:spcPct val="110000"/>
              </a:lnSpc>
              <a:spcBef>
                <a:spcPts val="500"/>
              </a:spcBef>
              <a:spcAft>
                <a:spcPts val="0"/>
              </a:spcAft>
              <a:buSzPts val="1800"/>
              <a:buNone/>
              <a:defRPr sz="1800">
                <a:solidFill>
                  <a:srgbClr val="8A8A8A"/>
                </a:solidFill>
              </a:defRPr>
            </a:lvl2pPr>
            <a:lvl3pPr indent="-228600" lvl="2" marL="1371600" algn="l">
              <a:lnSpc>
                <a:spcPct val="110000"/>
              </a:lnSpc>
              <a:spcBef>
                <a:spcPts val="500"/>
              </a:spcBef>
              <a:spcAft>
                <a:spcPts val="0"/>
              </a:spcAft>
              <a:buSzPts val="1600"/>
              <a:buNone/>
              <a:defRPr sz="1600">
                <a:solidFill>
                  <a:srgbClr val="8A8A8A"/>
                </a:solidFill>
              </a:defRPr>
            </a:lvl3pPr>
            <a:lvl4pPr indent="-228600" lvl="3" marL="1828800" algn="l">
              <a:lnSpc>
                <a:spcPct val="100000"/>
              </a:lnSpc>
              <a:spcBef>
                <a:spcPts val="1250"/>
              </a:spcBef>
              <a:spcAft>
                <a:spcPts val="0"/>
              </a:spcAft>
              <a:buSzPts val="1750"/>
              <a:buNone/>
              <a:defRPr sz="1400">
                <a:solidFill>
                  <a:srgbClr val="8A8A8A"/>
                </a:solidFill>
              </a:defRPr>
            </a:lvl4pPr>
            <a:lvl5pPr indent="-228600" lvl="4" marL="2286000" algn="l">
              <a:lnSpc>
                <a:spcPct val="110000"/>
              </a:lnSpc>
              <a:spcBef>
                <a:spcPts val="1250"/>
              </a:spcBef>
              <a:spcAft>
                <a:spcPts val="0"/>
              </a:spcAft>
              <a:buClr>
                <a:srgbClr val="8A8A8A"/>
              </a:buClr>
              <a:buSzPts val="1400"/>
              <a:buNone/>
              <a:defRPr sz="1400">
                <a:solidFill>
                  <a:srgbClr val="8A8A8A"/>
                </a:solidFill>
              </a:defRPr>
            </a:lvl5pPr>
            <a:lvl6pPr indent="-228600" lvl="5" marL="2743200" algn="l">
              <a:spcBef>
                <a:spcPts val="280"/>
              </a:spcBef>
              <a:spcAft>
                <a:spcPts val="0"/>
              </a:spcAft>
              <a:buClr>
                <a:srgbClr val="8A8A8A"/>
              </a:buClr>
              <a:buSzPts val="1400"/>
              <a:buNone/>
              <a:defRPr sz="1400">
                <a:solidFill>
                  <a:srgbClr val="8A8A8A"/>
                </a:solidFill>
              </a:defRPr>
            </a:lvl6pPr>
            <a:lvl7pPr indent="-228600" lvl="6" marL="3200400" algn="l">
              <a:spcBef>
                <a:spcPts val="280"/>
              </a:spcBef>
              <a:spcAft>
                <a:spcPts val="0"/>
              </a:spcAft>
              <a:buClr>
                <a:srgbClr val="8A8A8A"/>
              </a:buClr>
              <a:buSzPts val="1400"/>
              <a:buNone/>
              <a:defRPr sz="1400">
                <a:solidFill>
                  <a:srgbClr val="8A8A8A"/>
                </a:solidFill>
              </a:defRPr>
            </a:lvl7pPr>
            <a:lvl8pPr indent="-228600" lvl="7" marL="3657600" algn="l">
              <a:spcBef>
                <a:spcPts val="280"/>
              </a:spcBef>
              <a:spcAft>
                <a:spcPts val="0"/>
              </a:spcAft>
              <a:buClr>
                <a:srgbClr val="8A8A8A"/>
              </a:buClr>
              <a:buSzPts val="1400"/>
              <a:buNone/>
              <a:defRPr sz="1400">
                <a:solidFill>
                  <a:srgbClr val="8A8A8A"/>
                </a:solidFill>
              </a:defRPr>
            </a:lvl8pPr>
            <a:lvl9pPr indent="-228600" lvl="8" marL="4114800" algn="l">
              <a:spcBef>
                <a:spcPts val="280"/>
              </a:spcBef>
              <a:spcAft>
                <a:spcPts val="0"/>
              </a:spcAft>
              <a:buClr>
                <a:srgbClr val="8A8A8A"/>
              </a:buClr>
              <a:buSzPts val="1400"/>
              <a:buNone/>
              <a:defRPr sz="1400">
                <a:solidFill>
                  <a:srgbClr val="8A8A8A"/>
                </a:solidFill>
              </a:defRPr>
            </a:lvl9pPr>
          </a:lstStyle>
          <a:p/>
        </p:txBody>
      </p:sp>
      <p:sp>
        <p:nvSpPr>
          <p:cNvPr id="120" name="Google Shape;120;p58"/>
          <p:cNvSpPr/>
          <p:nvPr>
            <p:ph idx="2" type="pic"/>
          </p:nvPr>
        </p:nvSpPr>
        <p:spPr>
          <a:xfrm>
            <a:off x="2673207" y="1775039"/>
            <a:ext cx="3798000" cy="12672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sida">
  <p:cSld name="Bildsida">
    <p:spTree>
      <p:nvGrpSpPr>
        <p:cNvPr id="20" name="Shape 20"/>
        <p:cNvGrpSpPr/>
        <p:nvPr/>
      </p:nvGrpSpPr>
      <p:grpSpPr>
        <a:xfrm>
          <a:off x="0" y="0"/>
          <a:ext cx="0" cy="0"/>
          <a:chOff x="0" y="0"/>
          <a:chExt cx="0" cy="0"/>
        </a:xfrm>
      </p:grpSpPr>
      <p:sp>
        <p:nvSpPr>
          <p:cNvPr id="21" name="Google Shape;21;p42"/>
          <p:cNvSpPr/>
          <p:nvPr>
            <p:ph idx="2" type="pic"/>
          </p:nvPr>
        </p:nvSpPr>
        <p:spPr>
          <a:xfrm>
            <a:off x="0" y="0"/>
            <a:ext cx="9144000" cy="5143500"/>
          </a:xfrm>
          <a:prstGeom prst="rect">
            <a:avLst/>
          </a:prstGeom>
          <a:noFill/>
          <a:ln>
            <a:noFill/>
          </a:ln>
        </p:spPr>
      </p:sp>
      <p:sp>
        <p:nvSpPr>
          <p:cNvPr id="22" name="Google Shape;22;p42"/>
          <p:cNvSpPr txBox="1"/>
          <p:nvPr>
            <p:ph idx="1" type="body"/>
          </p:nvPr>
        </p:nvSpPr>
        <p:spPr>
          <a:xfrm>
            <a:off x="5651500" y="1625600"/>
            <a:ext cx="2538000" cy="278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Clr>
                <a:schemeClr val="dk1"/>
              </a:buClr>
              <a:buSzPts val="1200"/>
              <a:buFont typeface="Arial"/>
              <a:buNone/>
              <a:defRPr/>
            </a:lvl1pPr>
            <a:lvl2pPr indent="-228600" lvl="1" marL="914400" algn="l">
              <a:lnSpc>
                <a:spcPct val="100000"/>
              </a:lnSpc>
              <a:spcBef>
                <a:spcPts val="0"/>
              </a:spcBef>
              <a:spcAft>
                <a:spcPts val="0"/>
              </a:spcAft>
              <a:buSzPts val="1050"/>
              <a:buFont typeface="Arial"/>
              <a:buNone/>
              <a:defRPr sz="1050">
                <a:solidFill>
                  <a:srgbClr val="696969"/>
                </a:solidFill>
              </a:defRPr>
            </a:lvl2pPr>
            <a:lvl3pPr indent="-342900" lvl="2" marL="1371600" algn="l">
              <a:lnSpc>
                <a:spcPct val="110000"/>
              </a:lnSpc>
              <a:spcBef>
                <a:spcPts val="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42"/>
          <p:cNvSpPr txBox="1"/>
          <p:nvPr>
            <p:ph type="title"/>
          </p:nvPr>
        </p:nvSpPr>
        <p:spPr>
          <a:xfrm>
            <a:off x="419100" y="2024062"/>
            <a:ext cx="3981600" cy="264613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6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sida">
  <p:cSld name="Avsnittssida">
    <p:spTree>
      <p:nvGrpSpPr>
        <p:cNvPr id="24" name="Shape 24"/>
        <p:cNvGrpSpPr/>
        <p:nvPr/>
      </p:nvGrpSpPr>
      <p:grpSpPr>
        <a:xfrm>
          <a:off x="0" y="0"/>
          <a:ext cx="0" cy="0"/>
          <a:chOff x="0" y="0"/>
          <a:chExt cx="0" cy="0"/>
        </a:xfrm>
      </p:grpSpPr>
      <p:sp>
        <p:nvSpPr>
          <p:cNvPr id="25" name="Google Shape;25;p43"/>
          <p:cNvSpPr/>
          <p:nvPr>
            <p:ph idx="2" type="pic"/>
          </p:nvPr>
        </p:nvSpPr>
        <p:spPr>
          <a:xfrm>
            <a:off x="0" y="0"/>
            <a:ext cx="9144000" cy="5143500"/>
          </a:xfrm>
          <a:prstGeom prst="rect">
            <a:avLst/>
          </a:prstGeom>
          <a:noFill/>
          <a:ln>
            <a:noFill/>
          </a:ln>
        </p:spPr>
      </p:sp>
      <p:sp>
        <p:nvSpPr>
          <p:cNvPr id="26" name="Google Shape;26;p43"/>
          <p:cNvSpPr txBox="1"/>
          <p:nvPr>
            <p:ph type="title"/>
          </p:nvPr>
        </p:nvSpPr>
        <p:spPr>
          <a:xfrm>
            <a:off x="425600" y="581894"/>
            <a:ext cx="6423067" cy="114775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6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utor">
  <p:cSld name="2 rutor">
    <p:spTree>
      <p:nvGrpSpPr>
        <p:cNvPr id="27" name="Shape 27"/>
        <p:cNvGrpSpPr/>
        <p:nvPr/>
      </p:nvGrpSpPr>
      <p:grpSpPr>
        <a:xfrm>
          <a:off x="0" y="0"/>
          <a:ext cx="0" cy="0"/>
          <a:chOff x="0" y="0"/>
          <a:chExt cx="0" cy="0"/>
        </a:xfrm>
      </p:grpSpPr>
      <p:sp>
        <p:nvSpPr>
          <p:cNvPr id="28" name="Google Shape;28;p44"/>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4"/>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44"/>
          <p:cNvSpPr txBox="1"/>
          <p:nvPr>
            <p:ph idx="2" type="body"/>
          </p:nvPr>
        </p:nvSpPr>
        <p:spPr>
          <a:xfrm>
            <a:off x="4683049" y="1304923"/>
            <a:ext cx="3966323"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464646"/>
                </a:solidFill>
                <a:latin typeface="Arial"/>
                <a:ea typeface="Arial"/>
                <a:cs typeface="Arial"/>
                <a:sym typeface="Arial"/>
              </a:defRPr>
            </a:lvl1pPr>
            <a:lvl2pPr indent="0" lvl="1" marL="0" algn="r">
              <a:spcBef>
                <a:spcPts val="0"/>
              </a:spcBef>
              <a:buNone/>
              <a:defRPr b="0" i="0" sz="800" u="none" cap="none" strike="noStrike">
                <a:solidFill>
                  <a:srgbClr val="464646"/>
                </a:solidFill>
                <a:latin typeface="Arial"/>
                <a:ea typeface="Arial"/>
                <a:cs typeface="Arial"/>
                <a:sym typeface="Arial"/>
              </a:defRPr>
            </a:lvl2pPr>
            <a:lvl3pPr indent="0" lvl="2" marL="0" algn="r">
              <a:spcBef>
                <a:spcPts val="0"/>
              </a:spcBef>
              <a:buNone/>
              <a:defRPr b="0" i="0" sz="800" u="none" cap="none" strike="noStrike">
                <a:solidFill>
                  <a:srgbClr val="464646"/>
                </a:solidFill>
                <a:latin typeface="Arial"/>
                <a:ea typeface="Arial"/>
                <a:cs typeface="Arial"/>
                <a:sym typeface="Arial"/>
              </a:defRPr>
            </a:lvl3pPr>
            <a:lvl4pPr indent="0" lvl="3" marL="0" algn="r">
              <a:spcBef>
                <a:spcPts val="0"/>
              </a:spcBef>
              <a:buNone/>
              <a:defRPr b="0" i="0" sz="800" u="none" cap="none" strike="noStrike">
                <a:solidFill>
                  <a:srgbClr val="464646"/>
                </a:solidFill>
                <a:latin typeface="Arial"/>
                <a:ea typeface="Arial"/>
                <a:cs typeface="Arial"/>
                <a:sym typeface="Arial"/>
              </a:defRPr>
            </a:lvl4pPr>
            <a:lvl5pPr indent="0" lvl="4" marL="0" algn="r">
              <a:spcBef>
                <a:spcPts val="0"/>
              </a:spcBef>
              <a:buNone/>
              <a:defRPr b="0" i="0" sz="800" u="none" cap="none" strike="noStrike">
                <a:solidFill>
                  <a:srgbClr val="464646"/>
                </a:solidFill>
                <a:latin typeface="Arial"/>
                <a:ea typeface="Arial"/>
                <a:cs typeface="Arial"/>
                <a:sym typeface="Arial"/>
              </a:defRPr>
            </a:lvl5pPr>
            <a:lvl6pPr indent="0" lvl="5" marL="0" algn="r">
              <a:spcBef>
                <a:spcPts val="0"/>
              </a:spcBef>
              <a:buNone/>
              <a:defRPr b="0" i="0" sz="800" u="none" cap="none" strike="noStrike">
                <a:solidFill>
                  <a:srgbClr val="464646"/>
                </a:solidFill>
                <a:latin typeface="Arial"/>
                <a:ea typeface="Arial"/>
                <a:cs typeface="Arial"/>
                <a:sym typeface="Arial"/>
              </a:defRPr>
            </a:lvl6pPr>
            <a:lvl7pPr indent="0" lvl="6" marL="0" algn="r">
              <a:spcBef>
                <a:spcPts val="0"/>
              </a:spcBef>
              <a:buNone/>
              <a:defRPr b="0" i="0" sz="800" u="none" cap="none" strike="noStrike">
                <a:solidFill>
                  <a:srgbClr val="464646"/>
                </a:solidFill>
                <a:latin typeface="Arial"/>
                <a:ea typeface="Arial"/>
                <a:cs typeface="Arial"/>
                <a:sym typeface="Arial"/>
              </a:defRPr>
            </a:lvl7pPr>
            <a:lvl8pPr indent="0" lvl="7" marL="0" algn="r">
              <a:spcBef>
                <a:spcPts val="0"/>
              </a:spcBef>
              <a:buNone/>
              <a:defRPr b="0" i="0" sz="800" u="none" cap="none" strike="noStrike">
                <a:solidFill>
                  <a:srgbClr val="464646"/>
                </a:solidFill>
                <a:latin typeface="Arial"/>
                <a:ea typeface="Arial"/>
                <a:cs typeface="Arial"/>
                <a:sym typeface="Arial"/>
              </a:defRPr>
            </a:lvl8pPr>
            <a:lvl9pPr indent="0" lvl="8" marL="0" algn="r">
              <a:spcBef>
                <a:spcPts val="0"/>
              </a:spcBef>
              <a:buNone/>
              <a:defRPr b="0" i="0" sz="800" u="none" cap="none" strike="noStrike">
                <a:solidFill>
                  <a:srgbClr val="46464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xt med mellanrubrik">
  <p:cSld name="2 text med mellanrubrik">
    <p:spTree>
      <p:nvGrpSpPr>
        <p:cNvPr id="33" name="Shape 33"/>
        <p:cNvGrpSpPr/>
        <p:nvPr/>
      </p:nvGrpSpPr>
      <p:grpSpPr>
        <a:xfrm>
          <a:off x="0" y="0"/>
          <a:ext cx="0" cy="0"/>
          <a:chOff x="0" y="0"/>
          <a:chExt cx="0" cy="0"/>
        </a:xfrm>
      </p:grpSpPr>
      <p:sp>
        <p:nvSpPr>
          <p:cNvPr id="34" name="Google Shape;34;p45"/>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5"/>
          <p:cNvSpPr txBox="1"/>
          <p:nvPr>
            <p:ph idx="1" type="body"/>
          </p:nvPr>
        </p:nvSpPr>
        <p:spPr>
          <a:xfrm>
            <a:off x="444498" y="1689100"/>
            <a:ext cx="3966323" cy="278129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5"/>
          <p:cNvSpPr txBox="1"/>
          <p:nvPr>
            <p:ph idx="2" type="body"/>
          </p:nvPr>
        </p:nvSpPr>
        <p:spPr>
          <a:xfrm>
            <a:off x="4683049" y="1689099"/>
            <a:ext cx="3966323" cy="278129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45"/>
          <p:cNvSpPr txBox="1"/>
          <p:nvPr>
            <p:ph idx="3" type="body"/>
          </p:nvPr>
        </p:nvSpPr>
        <p:spPr>
          <a:xfrm>
            <a:off x="444500" y="1071880"/>
            <a:ext cx="3966324" cy="511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1" cap="none">
                <a:solidFill>
                  <a:schemeClr val="accent1"/>
                </a:solidFill>
                <a:latin typeface="Arial"/>
                <a:ea typeface="Arial"/>
                <a:cs typeface="Arial"/>
                <a:sym typeface="Arial"/>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45"/>
          <p:cNvSpPr txBox="1"/>
          <p:nvPr>
            <p:ph idx="4" type="body"/>
          </p:nvPr>
        </p:nvSpPr>
        <p:spPr>
          <a:xfrm>
            <a:off x="4694256" y="1071880"/>
            <a:ext cx="3966324" cy="511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1" cap="none">
                <a:solidFill>
                  <a:schemeClr val="accent1"/>
                </a:solidFill>
                <a:latin typeface="Arial"/>
                <a:ea typeface="Arial"/>
                <a:cs typeface="Arial"/>
                <a:sym typeface="Arial"/>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45"/>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sida 1 (V)">
  <p:cSld name="Diagramsida 1 (V)">
    <p:spTree>
      <p:nvGrpSpPr>
        <p:cNvPr id="41" name="Shape 41"/>
        <p:cNvGrpSpPr/>
        <p:nvPr/>
      </p:nvGrpSpPr>
      <p:grpSpPr>
        <a:xfrm>
          <a:off x="0" y="0"/>
          <a:ext cx="0" cy="0"/>
          <a:chOff x="0" y="0"/>
          <a:chExt cx="0" cy="0"/>
        </a:xfrm>
      </p:grpSpPr>
      <p:sp>
        <p:nvSpPr>
          <p:cNvPr id="42" name="Google Shape;42;p46"/>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6"/>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2200"/>
              <a:buNone/>
              <a:defRPr sz="22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46"/>
          <p:cNvSpPr txBox="1"/>
          <p:nvPr>
            <p:ph idx="2" type="body"/>
          </p:nvPr>
        </p:nvSpPr>
        <p:spPr>
          <a:xfrm>
            <a:off x="6102736" y="1923626"/>
            <a:ext cx="2546636" cy="2635674"/>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46"/>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b="1"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46"/>
          <p:cNvSpPr txBox="1"/>
          <p:nvPr>
            <p:ph idx="4" type="body"/>
          </p:nvPr>
        </p:nvSpPr>
        <p:spPr>
          <a:xfrm>
            <a:off x="431799" y="1923626"/>
            <a:ext cx="5400675" cy="2635674"/>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050"/>
              <a:buNone/>
              <a:defRPr sz="1050"/>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46"/>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6"/>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696969"/>
                </a:solidFill>
                <a:latin typeface="Arial"/>
                <a:ea typeface="Arial"/>
                <a:cs typeface="Arial"/>
                <a:sym typeface="Arial"/>
              </a:defRPr>
            </a:lvl1pPr>
            <a:lvl2pPr indent="0" lvl="1" marL="0" algn="r">
              <a:spcBef>
                <a:spcPts val="0"/>
              </a:spcBef>
              <a:buNone/>
              <a:defRPr b="0" i="0" sz="800" u="none" cap="none" strike="noStrike">
                <a:solidFill>
                  <a:srgbClr val="696969"/>
                </a:solidFill>
                <a:latin typeface="Arial"/>
                <a:ea typeface="Arial"/>
                <a:cs typeface="Arial"/>
                <a:sym typeface="Arial"/>
              </a:defRPr>
            </a:lvl2pPr>
            <a:lvl3pPr indent="0" lvl="2" marL="0" algn="r">
              <a:spcBef>
                <a:spcPts val="0"/>
              </a:spcBef>
              <a:buNone/>
              <a:defRPr b="0" i="0" sz="800" u="none" cap="none" strike="noStrike">
                <a:solidFill>
                  <a:srgbClr val="696969"/>
                </a:solidFill>
                <a:latin typeface="Arial"/>
                <a:ea typeface="Arial"/>
                <a:cs typeface="Arial"/>
                <a:sym typeface="Arial"/>
              </a:defRPr>
            </a:lvl3pPr>
            <a:lvl4pPr indent="0" lvl="3" marL="0" algn="r">
              <a:spcBef>
                <a:spcPts val="0"/>
              </a:spcBef>
              <a:buNone/>
              <a:defRPr b="0" i="0" sz="800" u="none" cap="none" strike="noStrike">
                <a:solidFill>
                  <a:srgbClr val="696969"/>
                </a:solidFill>
                <a:latin typeface="Arial"/>
                <a:ea typeface="Arial"/>
                <a:cs typeface="Arial"/>
                <a:sym typeface="Arial"/>
              </a:defRPr>
            </a:lvl4pPr>
            <a:lvl5pPr indent="0" lvl="4" marL="0" algn="r">
              <a:spcBef>
                <a:spcPts val="0"/>
              </a:spcBef>
              <a:buNone/>
              <a:defRPr b="0" i="0" sz="800" u="none" cap="none" strike="noStrike">
                <a:solidFill>
                  <a:srgbClr val="696969"/>
                </a:solidFill>
                <a:latin typeface="Arial"/>
                <a:ea typeface="Arial"/>
                <a:cs typeface="Arial"/>
                <a:sym typeface="Arial"/>
              </a:defRPr>
            </a:lvl5pPr>
            <a:lvl6pPr indent="0" lvl="5" marL="0" algn="r">
              <a:spcBef>
                <a:spcPts val="0"/>
              </a:spcBef>
              <a:buNone/>
              <a:defRPr b="0" i="0" sz="800" u="none" cap="none" strike="noStrike">
                <a:solidFill>
                  <a:srgbClr val="696969"/>
                </a:solidFill>
                <a:latin typeface="Arial"/>
                <a:ea typeface="Arial"/>
                <a:cs typeface="Arial"/>
                <a:sym typeface="Arial"/>
              </a:defRPr>
            </a:lvl6pPr>
            <a:lvl7pPr indent="0" lvl="6" marL="0" algn="r">
              <a:spcBef>
                <a:spcPts val="0"/>
              </a:spcBef>
              <a:buNone/>
              <a:defRPr b="0" i="0" sz="800" u="none" cap="none" strike="noStrike">
                <a:solidFill>
                  <a:srgbClr val="696969"/>
                </a:solidFill>
                <a:latin typeface="Arial"/>
                <a:ea typeface="Arial"/>
                <a:cs typeface="Arial"/>
                <a:sym typeface="Arial"/>
              </a:defRPr>
            </a:lvl7pPr>
            <a:lvl8pPr indent="0" lvl="7" marL="0" algn="r">
              <a:spcBef>
                <a:spcPts val="0"/>
              </a:spcBef>
              <a:buNone/>
              <a:defRPr b="0" i="0" sz="800" u="none" cap="none" strike="noStrike">
                <a:solidFill>
                  <a:srgbClr val="696969"/>
                </a:solidFill>
                <a:latin typeface="Arial"/>
                <a:ea typeface="Arial"/>
                <a:cs typeface="Arial"/>
                <a:sym typeface="Arial"/>
              </a:defRPr>
            </a:lvl8pPr>
            <a:lvl9pPr indent="0" lvl="8" marL="0" algn="r">
              <a:spcBef>
                <a:spcPts val="0"/>
              </a:spcBef>
              <a:buNone/>
              <a:defRPr b="0" i="0" sz="800" u="none" cap="none" strike="noStrike">
                <a:solidFill>
                  <a:srgbClr val="69696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dningsrubrik, 1 ruta">
  <p:cSld name="Tidningsrubrik, 1 ruta">
    <p:spTree>
      <p:nvGrpSpPr>
        <p:cNvPr id="49" name="Shape 49"/>
        <p:cNvGrpSpPr/>
        <p:nvPr/>
      </p:nvGrpSpPr>
      <p:grpSpPr>
        <a:xfrm>
          <a:off x="0" y="0"/>
          <a:ext cx="0" cy="0"/>
          <a:chOff x="0" y="0"/>
          <a:chExt cx="0" cy="0"/>
        </a:xfrm>
      </p:grpSpPr>
      <p:sp>
        <p:nvSpPr>
          <p:cNvPr id="50" name="Google Shape;50;p47"/>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200"/>
              <a:buFont typeface="Arial"/>
              <a:buNone/>
              <a:defRPr b="1" sz="1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7"/>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accent1"/>
              </a:buClr>
              <a:buSzPts val="2200"/>
              <a:buNone/>
              <a:defRPr sz="2200">
                <a:solidFill>
                  <a:schemeClr val="accent1"/>
                </a:solidFill>
                <a:latin typeface="Arial"/>
                <a:ea typeface="Arial"/>
                <a:cs typeface="Arial"/>
                <a:sym typeface="Arial"/>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47"/>
          <p:cNvSpPr txBox="1"/>
          <p:nvPr>
            <p:ph idx="2" type="body"/>
          </p:nvPr>
        </p:nvSpPr>
        <p:spPr>
          <a:xfrm>
            <a:off x="431800" y="1575603"/>
            <a:ext cx="6570002" cy="314879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4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sida 2">
  <p:cSld name="Avsnittssida 2">
    <p:spTree>
      <p:nvGrpSpPr>
        <p:cNvPr id="55" name="Shape 55"/>
        <p:cNvGrpSpPr/>
        <p:nvPr/>
      </p:nvGrpSpPr>
      <p:grpSpPr>
        <a:xfrm>
          <a:off x="0" y="0"/>
          <a:ext cx="0" cy="0"/>
          <a:chOff x="0" y="0"/>
          <a:chExt cx="0" cy="0"/>
        </a:xfrm>
      </p:grpSpPr>
      <p:sp>
        <p:nvSpPr>
          <p:cNvPr id="56" name="Google Shape;56;p48"/>
          <p:cNvSpPr/>
          <p:nvPr>
            <p:ph idx="2" type="pic"/>
          </p:nvPr>
        </p:nvSpPr>
        <p:spPr>
          <a:xfrm>
            <a:off x="0" y="0"/>
            <a:ext cx="9144000" cy="5143500"/>
          </a:xfrm>
          <a:prstGeom prst="rect">
            <a:avLst/>
          </a:prstGeom>
          <a:noFill/>
          <a:ln>
            <a:noFill/>
          </a:ln>
        </p:spPr>
      </p:sp>
      <p:sp>
        <p:nvSpPr>
          <p:cNvPr id="57" name="Google Shape;57;p48"/>
          <p:cNvSpPr txBox="1"/>
          <p:nvPr>
            <p:ph idx="1" type="body"/>
          </p:nvPr>
        </p:nvSpPr>
        <p:spPr>
          <a:xfrm>
            <a:off x="419101" y="2903591"/>
            <a:ext cx="3981600" cy="1007999"/>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200"/>
              <a:buNone/>
              <a:defRPr/>
            </a:lvl1pPr>
            <a:lvl2pPr indent="-304800" lvl="1" marL="914400" algn="l">
              <a:lnSpc>
                <a:spcPct val="110000"/>
              </a:lnSpc>
              <a:spcBef>
                <a:spcPts val="500"/>
              </a:spcBef>
              <a:spcAft>
                <a:spcPts val="0"/>
              </a:spcAft>
              <a:buSzPts val="1200"/>
              <a:buChar char="•"/>
              <a:defRPr/>
            </a:lvl2pPr>
            <a:lvl3pPr indent="-304800" lvl="2" marL="1371600" algn="l">
              <a:lnSpc>
                <a:spcPct val="110000"/>
              </a:lnSpc>
              <a:spcBef>
                <a:spcPts val="500"/>
              </a:spcBef>
              <a:spcAft>
                <a:spcPts val="0"/>
              </a:spcAft>
              <a:buSzPts val="1200"/>
              <a:buChar char="-"/>
              <a:defRPr/>
            </a:lvl3pPr>
            <a:lvl4pPr indent="-228600" lvl="3" marL="1828800" algn="l">
              <a:lnSpc>
                <a:spcPct val="100000"/>
              </a:lnSpc>
              <a:spcBef>
                <a:spcPts val="1250"/>
              </a:spcBef>
              <a:spcAft>
                <a:spcPts val="0"/>
              </a:spcAft>
              <a:buSzPts val="225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48"/>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
        <p:nvSpPr>
          <p:cNvPr id="59" name="Google Shape;59;p48"/>
          <p:cNvSpPr txBox="1"/>
          <p:nvPr>
            <p:ph type="title"/>
          </p:nvPr>
        </p:nvSpPr>
        <p:spPr>
          <a:xfrm>
            <a:off x="419100" y="2024062"/>
            <a:ext cx="3981600" cy="87952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ruta">
  <p:cSld name="1 ruta">
    <p:spTree>
      <p:nvGrpSpPr>
        <p:cNvPr id="60" name="Shape 60"/>
        <p:cNvGrpSpPr/>
        <p:nvPr/>
      </p:nvGrpSpPr>
      <p:grpSpPr>
        <a:xfrm>
          <a:off x="0" y="0"/>
          <a:ext cx="0" cy="0"/>
          <a:chOff x="0" y="0"/>
          <a:chExt cx="0" cy="0"/>
        </a:xfrm>
      </p:grpSpPr>
      <p:sp>
        <p:nvSpPr>
          <p:cNvPr id="61" name="Google Shape;61;p49"/>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9"/>
          <p:cNvSpPr txBox="1"/>
          <p:nvPr>
            <p:ph idx="1" type="body"/>
          </p:nvPr>
        </p:nvSpPr>
        <p:spPr>
          <a:xfrm>
            <a:off x="438148" y="1304924"/>
            <a:ext cx="6570000" cy="316547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500"/>
              </a:spcBef>
              <a:spcAft>
                <a:spcPts val="0"/>
              </a:spcAft>
              <a:buClr>
                <a:schemeClr val="dk1"/>
              </a:buClr>
              <a:buSzPts val="1800"/>
              <a:buNone/>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228600" lvl="3" marL="1828800" algn="l">
              <a:lnSpc>
                <a:spcPct val="100000"/>
              </a:lnSpc>
              <a:spcBef>
                <a:spcPts val="1250"/>
              </a:spcBef>
              <a:spcAft>
                <a:spcPts val="0"/>
              </a:spcAft>
              <a:buSzPts val="1500"/>
              <a:buNone/>
              <a:defRPr/>
            </a:lvl4pPr>
            <a:lvl5pPr indent="-228600" lvl="4" marL="2286000" algn="l">
              <a:lnSpc>
                <a:spcPct val="110000"/>
              </a:lnSpc>
              <a:spcBef>
                <a:spcPts val="1250"/>
              </a:spcBef>
              <a:spcAft>
                <a:spcPts val="0"/>
              </a:spcAft>
              <a:buClr>
                <a:schemeClr val="accent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49"/>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9"/>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800" u="none" cap="none" strike="noStrike">
                <a:solidFill>
                  <a:srgbClr val="696969"/>
                </a:solidFill>
                <a:latin typeface="Arial"/>
                <a:ea typeface="Arial"/>
                <a:cs typeface="Arial"/>
                <a:sym typeface="Arial"/>
              </a:defRPr>
            </a:lvl1pPr>
            <a:lvl2pPr indent="0" lvl="1" marL="0" marR="0" rtl="0" algn="r">
              <a:spcBef>
                <a:spcPts val="0"/>
              </a:spcBef>
              <a:buNone/>
              <a:defRPr b="0" i="0" sz="800" u="none" cap="none" strike="noStrike">
                <a:solidFill>
                  <a:srgbClr val="696969"/>
                </a:solidFill>
                <a:latin typeface="Arial"/>
                <a:ea typeface="Arial"/>
                <a:cs typeface="Arial"/>
                <a:sym typeface="Arial"/>
              </a:defRPr>
            </a:lvl2pPr>
            <a:lvl3pPr indent="0" lvl="2" marL="0" marR="0" rtl="0" algn="r">
              <a:spcBef>
                <a:spcPts val="0"/>
              </a:spcBef>
              <a:buNone/>
              <a:defRPr b="0" i="0" sz="800" u="none" cap="none" strike="noStrike">
                <a:solidFill>
                  <a:srgbClr val="696969"/>
                </a:solidFill>
                <a:latin typeface="Arial"/>
                <a:ea typeface="Arial"/>
                <a:cs typeface="Arial"/>
                <a:sym typeface="Arial"/>
              </a:defRPr>
            </a:lvl3pPr>
            <a:lvl4pPr indent="0" lvl="3" marL="0" marR="0" rtl="0" algn="r">
              <a:spcBef>
                <a:spcPts val="0"/>
              </a:spcBef>
              <a:buNone/>
              <a:defRPr b="0" i="0" sz="800" u="none" cap="none" strike="noStrike">
                <a:solidFill>
                  <a:srgbClr val="696969"/>
                </a:solidFill>
                <a:latin typeface="Arial"/>
                <a:ea typeface="Arial"/>
                <a:cs typeface="Arial"/>
                <a:sym typeface="Arial"/>
              </a:defRPr>
            </a:lvl4pPr>
            <a:lvl5pPr indent="0" lvl="4" marL="0" marR="0" rtl="0" algn="r">
              <a:spcBef>
                <a:spcPts val="0"/>
              </a:spcBef>
              <a:buNone/>
              <a:defRPr b="0" i="0" sz="800" u="none" cap="none" strike="noStrike">
                <a:solidFill>
                  <a:srgbClr val="696969"/>
                </a:solidFill>
                <a:latin typeface="Arial"/>
                <a:ea typeface="Arial"/>
                <a:cs typeface="Arial"/>
                <a:sym typeface="Arial"/>
              </a:defRPr>
            </a:lvl5pPr>
            <a:lvl6pPr indent="0" lvl="5" marL="0" marR="0" rtl="0" algn="r">
              <a:spcBef>
                <a:spcPts val="0"/>
              </a:spcBef>
              <a:buNone/>
              <a:defRPr b="0" i="0" sz="800" u="none" cap="none" strike="noStrike">
                <a:solidFill>
                  <a:srgbClr val="696969"/>
                </a:solidFill>
                <a:latin typeface="Arial"/>
                <a:ea typeface="Arial"/>
                <a:cs typeface="Arial"/>
                <a:sym typeface="Arial"/>
              </a:defRPr>
            </a:lvl6pPr>
            <a:lvl7pPr indent="0" lvl="6" marL="0" marR="0" rtl="0" algn="r">
              <a:spcBef>
                <a:spcPts val="0"/>
              </a:spcBef>
              <a:buNone/>
              <a:defRPr b="0" i="0" sz="800" u="none" cap="none" strike="noStrike">
                <a:solidFill>
                  <a:srgbClr val="696969"/>
                </a:solidFill>
                <a:latin typeface="Arial"/>
                <a:ea typeface="Arial"/>
                <a:cs typeface="Arial"/>
                <a:sym typeface="Arial"/>
              </a:defRPr>
            </a:lvl7pPr>
            <a:lvl8pPr indent="0" lvl="7" marL="0" marR="0" rtl="0" algn="r">
              <a:spcBef>
                <a:spcPts val="0"/>
              </a:spcBef>
              <a:buNone/>
              <a:defRPr b="0" i="0" sz="800" u="none" cap="none" strike="noStrike">
                <a:solidFill>
                  <a:srgbClr val="696969"/>
                </a:solidFill>
                <a:latin typeface="Arial"/>
                <a:ea typeface="Arial"/>
                <a:cs typeface="Arial"/>
                <a:sym typeface="Arial"/>
              </a:defRPr>
            </a:lvl8pPr>
            <a:lvl9pPr indent="0" lvl="8" marL="0" marR="0" rtl="0" algn="r">
              <a:spcBef>
                <a:spcPts val="0"/>
              </a:spcBef>
              <a:buNone/>
              <a:defRPr b="0" i="0" sz="800" u="none" cap="none" strike="noStrike">
                <a:solidFill>
                  <a:srgbClr val="69696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11" name="Google Shape;11;p40"/>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69696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40"/>
          <p:cNvSpPr txBox="1"/>
          <p:nvPr>
            <p:ph idx="1" type="body"/>
          </p:nvPr>
        </p:nvSpPr>
        <p:spPr>
          <a:xfrm>
            <a:off x="423560" y="2990850"/>
            <a:ext cx="8229600" cy="16414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304800" lvl="1" marL="914400" marR="0" rtl="0" algn="l">
              <a:lnSpc>
                <a:spcPct val="11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11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1250"/>
              </a:spcBef>
              <a:spcAft>
                <a:spcPts val="0"/>
              </a:spcAft>
              <a:buClr>
                <a:schemeClr val="dk2"/>
              </a:buClr>
              <a:buSzPts val="1500"/>
              <a:buFont typeface="Arial"/>
              <a:buNone/>
              <a:defRPr b="1" i="0" sz="1200" u="none" cap="none" strike="noStrike">
                <a:solidFill>
                  <a:schemeClr val="accent1"/>
                </a:solidFill>
                <a:latin typeface="Arial"/>
                <a:ea typeface="Arial"/>
                <a:cs typeface="Arial"/>
                <a:sym typeface="Arial"/>
              </a:defRPr>
            </a:lvl4pPr>
            <a:lvl5pPr indent="-228600" lvl="4" marL="2286000" marR="0" rtl="0" algn="l">
              <a:lnSpc>
                <a:spcPct val="110000"/>
              </a:lnSpc>
              <a:spcBef>
                <a:spcPts val="1250"/>
              </a:spcBef>
              <a:spcAft>
                <a:spcPts val="0"/>
              </a:spcAft>
              <a:buClr>
                <a:schemeClr val="accent1"/>
              </a:buClr>
              <a:buSzPts val="1800"/>
              <a:buFont typeface="Arial"/>
              <a:buNone/>
              <a:defRPr b="0" i="0" sz="1800" u="none" cap="none" strike="noStrike">
                <a:solidFill>
                  <a:schemeClr val="accen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40"/>
          <p:cNvSpPr txBox="1"/>
          <p:nvPr>
            <p:ph type="title"/>
          </p:nvPr>
        </p:nvSpPr>
        <p:spPr>
          <a:xfrm>
            <a:off x="423560" y="1114091"/>
            <a:ext cx="8229600" cy="857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6000"/>
              <a:buFont typeface="Arial"/>
              <a:buNone/>
              <a:defRPr b="0" i="0" sz="6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 name="Google Shape;14;p40"/>
          <p:cNvPicPr preferRelativeResize="0"/>
          <p:nvPr/>
        </p:nvPicPr>
        <p:blipFill rotWithShape="1">
          <a:blip r:embed="rId1">
            <a:alphaModFix/>
          </a:blip>
          <a:srcRect b="0" l="0" r="0" t="0"/>
          <a:stretch/>
        </p:blipFill>
        <p:spPr>
          <a:xfrm>
            <a:off x="8252290" y="215300"/>
            <a:ext cx="625754" cy="2085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chart" Target="../charts/char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chart" Target="../charts/char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chart" Target="../charts/char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chart" Target="../charts/char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chart" Target="../charts/char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
          <p:cNvPicPr preferRelativeResize="0"/>
          <p:nvPr>
            <p:ph idx="2" type="pic"/>
          </p:nvPr>
        </p:nvPicPr>
        <p:blipFill rotWithShape="1">
          <a:blip r:embed="rId3">
            <a:alphaModFix/>
          </a:blip>
          <a:srcRect b="0" l="0" r="0" t="0"/>
          <a:stretch/>
        </p:blipFill>
        <p:spPr>
          <a:xfrm>
            <a:off x="0" y="0"/>
            <a:ext cx="9143999" cy="5143499"/>
          </a:xfrm>
          <a:prstGeom prst="rect">
            <a:avLst/>
          </a:prstGeom>
          <a:solidFill>
            <a:srgbClr val="FBF1E1"/>
          </a:solidFill>
          <a:ln>
            <a:noFill/>
          </a:ln>
        </p:spPr>
      </p:pic>
      <p:sp>
        <p:nvSpPr>
          <p:cNvPr id="126" name="Google Shape;126;p1"/>
          <p:cNvSpPr txBox="1"/>
          <p:nvPr>
            <p:ph idx="1" type="body"/>
          </p:nvPr>
        </p:nvSpPr>
        <p:spPr>
          <a:xfrm>
            <a:off x="2438400" y="3009900"/>
            <a:ext cx="4265744" cy="375285"/>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800"/>
              <a:buNone/>
            </a:pPr>
            <a:r>
              <a:rPr lang="sv-SE"/>
              <a:t>GENOMFÖRD AV ORIGO GROUP</a:t>
            </a:r>
            <a:endParaRPr/>
          </a:p>
          <a:p>
            <a:pPr indent="0" lvl="0" marL="0" rtl="0" algn="ctr">
              <a:lnSpc>
                <a:spcPct val="110000"/>
              </a:lnSpc>
              <a:spcBef>
                <a:spcPts val="200"/>
              </a:spcBef>
              <a:spcAft>
                <a:spcPts val="0"/>
              </a:spcAft>
              <a:buClr>
                <a:schemeClr val="dk1"/>
              </a:buClr>
              <a:buSzPts val="800"/>
              <a:buNone/>
            </a:pPr>
            <a:r>
              <a:rPr lang="sv-SE"/>
              <a:t>FEBRUARI 2025</a:t>
            </a:r>
            <a:endParaRPr/>
          </a:p>
        </p:txBody>
      </p:sp>
      <p:sp>
        <p:nvSpPr>
          <p:cNvPr id="127" name="Google Shape;127;p1"/>
          <p:cNvSpPr txBox="1"/>
          <p:nvPr>
            <p:ph type="title"/>
          </p:nvPr>
        </p:nvSpPr>
        <p:spPr>
          <a:xfrm>
            <a:off x="2439127" y="2105420"/>
            <a:ext cx="4265744" cy="72623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sv-SE"/>
              <a:t>Lidingö Kvinnojour</a:t>
            </a:r>
            <a:br>
              <a:rPr lang="sv-SE"/>
            </a:br>
            <a:r>
              <a:rPr lang="sv-SE" sz="2800"/>
              <a:t>Våld i nära relationer</a:t>
            </a:r>
            <a:endParaRPr/>
          </a:p>
        </p:txBody>
      </p:sp>
      <p:pic>
        <p:nvPicPr>
          <p:cNvPr id="128" name="Google Shape;128;p1"/>
          <p:cNvPicPr preferRelativeResize="0"/>
          <p:nvPr/>
        </p:nvPicPr>
        <p:blipFill rotWithShape="1">
          <a:blip r:embed="rId4">
            <a:alphaModFix/>
          </a:blip>
          <a:srcRect b="0" l="0" r="0" t="0"/>
          <a:stretch/>
        </p:blipFill>
        <p:spPr>
          <a:xfrm>
            <a:off x="3747827" y="3804617"/>
            <a:ext cx="1648347" cy="5494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Slutsats</a:t>
            </a:r>
            <a:endParaRPr/>
          </a:p>
        </p:txBody>
      </p:sp>
      <p:sp>
        <p:nvSpPr>
          <p:cNvPr id="199" name="Google Shape;199;p10"/>
          <p:cNvSpPr txBox="1"/>
          <p:nvPr>
            <p:ph idx="1" type="body"/>
          </p:nvPr>
        </p:nvSpPr>
        <p:spPr>
          <a:xfrm>
            <a:off x="438148" y="1304924"/>
            <a:ext cx="6926479" cy="316547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200"/>
              <a:buNone/>
            </a:pPr>
            <a:r>
              <a:rPr lang="sv-SE"/>
              <a:t>Om kvinnan bor i ett hushåll där det även bor barn har ingen statistiskt säkerställd påverkan på huruvida man blir utsatt eller inte. Andelen kvinnor som blir utsatta för olika våldstyper är i stort detsamma oavsett barn/ej barn i hushållet. Däremot uppger över hälften av de utsatta kvinnorna med barn i hushållet att barn i hushållet hindrat dem från att försöka förändra sin situation eller söka hjälp.</a:t>
            </a:r>
            <a:endParaRPr/>
          </a:p>
          <a:p>
            <a:pPr indent="0" lvl="0" marL="0" rtl="0" algn="l">
              <a:lnSpc>
                <a:spcPct val="110000"/>
              </a:lnSpc>
              <a:spcBef>
                <a:spcPts val="1000"/>
              </a:spcBef>
              <a:spcAft>
                <a:spcPts val="0"/>
              </a:spcAft>
              <a:buClr>
                <a:schemeClr val="dk1"/>
              </a:buClr>
              <a:buSzPts val="1200"/>
              <a:buNone/>
            </a:pPr>
            <a:r>
              <a:rPr lang="sv-SE"/>
              <a:t>40 procent av de utsatta kvinnorna uppger att de hindrats att förändra sin situation eller söka hjälp på grund av ekonomiska faktorer. 30 procent svarar ofta eller ibland.</a:t>
            </a:r>
            <a:endParaRPr/>
          </a:p>
          <a:p>
            <a:pPr indent="0" lvl="0" marL="0" rtl="0" algn="l">
              <a:lnSpc>
                <a:spcPct val="110000"/>
              </a:lnSpc>
              <a:spcBef>
                <a:spcPts val="1000"/>
              </a:spcBef>
              <a:spcAft>
                <a:spcPts val="0"/>
              </a:spcAft>
              <a:buClr>
                <a:schemeClr val="dk1"/>
              </a:buClr>
              <a:buSzPts val="1200"/>
              <a:buNone/>
            </a:pPr>
            <a:r>
              <a:rPr lang="sv-SE"/>
              <a:t>Allt fler kvinnor söker hjälp. Många vänder sig till en familjemedlem eller vän men det är också en tydlig ökning av andelen kvinnor som vänder sig till Polisen för att få hjälp.</a:t>
            </a:r>
            <a:endParaRPr/>
          </a:p>
          <a:p>
            <a:pPr indent="0" lvl="0" marL="0" rtl="0" algn="l">
              <a:lnSpc>
                <a:spcPct val="110000"/>
              </a:lnSpc>
              <a:spcBef>
                <a:spcPts val="1000"/>
              </a:spcBef>
              <a:spcAft>
                <a:spcPts val="0"/>
              </a:spcAft>
              <a:buClr>
                <a:schemeClr val="dk1"/>
              </a:buClr>
              <a:buSzPts val="1200"/>
              <a:buNone/>
            </a:pPr>
            <a:r>
              <a:t/>
            </a:r>
            <a:endParaRPr/>
          </a:p>
          <a:p>
            <a:pPr indent="0" lvl="0" marL="0" rtl="0" algn="l">
              <a:lnSpc>
                <a:spcPct val="110000"/>
              </a:lnSpc>
              <a:spcBef>
                <a:spcPts val="1000"/>
              </a:spcBef>
              <a:spcAft>
                <a:spcPts val="0"/>
              </a:spcAft>
              <a:buClr>
                <a:schemeClr val="dk1"/>
              </a:buClr>
              <a:buSzPts val="1200"/>
              <a:buNone/>
            </a:pPr>
            <a:r>
              <a:t/>
            </a:r>
            <a:endParaRPr/>
          </a:p>
        </p:txBody>
      </p:sp>
      <p:sp>
        <p:nvSpPr>
          <p:cNvPr id="200" name="Google Shape;200;p10"/>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1"/>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207" name="Google Shape;207;p11"/>
          <p:cNvSpPr txBox="1"/>
          <p:nvPr>
            <p:ph type="title"/>
          </p:nvPr>
        </p:nvSpPr>
        <p:spPr>
          <a:xfrm>
            <a:off x="425600" y="581894"/>
            <a:ext cx="6423067" cy="40218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6000"/>
              <a:buFont typeface="Arial"/>
              <a:buNone/>
            </a:pPr>
            <a:r>
              <a:rPr lang="sv-SE">
                <a:solidFill>
                  <a:schemeClr val="lt1"/>
                </a:solidFill>
              </a:rPr>
              <a:t>Fakta om undersökningen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213" name="Google Shape;213;p12"/>
          <p:cNvSpPr txBox="1"/>
          <p:nvPr>
            <p:ph idx="4" type="body"/>
          </p:nvPr>
        </p:nvSpPr>
        <p:spPr>
          <a:xfrm>
            <a:off x="4683048" y="1071880"/>
            <a:ext cx="3966324" cy="51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200"/>
              <a:buNone/>
            </a:pPr>
            <a:r>
              <a:rPr lang="sv-SE"/>
              <a:t>MÅLGRUPP OCH URVAL</a:t>
            </a:r>
            <a:endParaRPr/>
          </a:p>
        </p:txBody>
      </p:sp>
      <p:sp>
        <p:nvSpPr>
          <p:cNvPr id="214" name="Google Shape;214;p12"/>
          <p:cNvSpPr txBox="1"/>
          <p:nvPr>
            <p:ph idx="3" type="body"/>
          </p:nvPr>
        </p:nvSpPr>
        <p:spPr>
          <a:xfrm>
            <a:off x="444500" y="1071880"/>
            <a:ext cx="3966324" cy="51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200"/>
              <a:buNone/>
            </a:pPr>
            <a:r>
              <a:rPr lang="sv-SE"/>
              <a:t>BAKGRUND OCH SYFTE</a:t>
            </a:r>
            <a:endParaRPr/>
          </a:p>
        </p:txBody>
      </p:sp>
      <p:sp>
        <p:nvSpPr>
          <p:cNvPr id="215" name="Google Shape;215;p12"/>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Fakta om undersökningen</a:t>
            </a:r>
            <a:endParaRPr/>
          </a:p>
        </p:txBody>
      </p:sp>
      <p:sp>
        <p:nvSpPr>
          <p:cNvPr id="216" name="Google Shape;216;p12"/>
          <p:cNvSpPr txBox="1"/>
          <p:nvPr>
            <p:ph idx="2" type="body"/>
          </p:nvPr>
        </p:nvSpPr>
        <p:spPr>
          <a:xfrm>
            <a:off x="4686836" y="1630921"/>
            <a:ext cx="3966323" cy="899642"/>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200"/>
              <a:buNone/>
            </a:pPr>
            <a:r>
              <a:rPr lang="sv-SE"/>
              <a:t>Målgruppen är kvinnliga invånare i Lidingö stad i åldern 18-79 år. Ett slumpmässigt urval av 2 000 kvinnor som kunnat nummersättas med mobilnummer drogs baserat på befolkningsregistret. (2016 ingick både män och kvinnor, totalt 3 000 personer varav 1 573 kvinnor). </a:t>
            </a:r>
            <a:endParaRPr>
              <a:highlight>
                <a:srgbClr val="FFFF00"/>
              </a:highlight>
            </a:endParaRPr>
          </a:p>
        </p:txBody>
      </p:sp>
      <p:sp>
        <p:nvSpPr>
          <p:cNvPr id="217" name="Google Shape;217;p12"/>
          <p:cNvSpPr txBox="1"/>
          <p:nvPr>
            <p:ph idx="1" type="body"/>
          </p:nvPr>
        </p:nvSpPr>
        <p:spPr>
          <a:xfrm>
            <a:off x="459493" y="1630921"/>
            <a:ext cx="3966323" cy="2781299"/>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200"/>
              <a:buNone/>
            </a:pPr>
            <a:r>
              <a:rPr lang="sv-SE"/>
              <a:t>År 2016 genomförde Origo Group (tidigare Markör marknad och kommunikation AB) på uppdrag av Lidingö stad en undersökning inom området Våld i nära relationer.</a:t>
            </a:r>
            <a:endParaRPr/>
          </a:p>
          <a:p>
            <a:pPr indent="0" lvl="0" marL="0" rtl="0" algn="l">
              <a:lnSpc>
                <a:spcPct val="110000"/>
              </a:lnSpc>
              <a:spcBef>
                <a:spcPts val="1000"/>
              </a:spcBef>
              <a:spcAft>
                <a:spcPts val="0"/>
              </a:spcAft>
              <a:buClr>
                <a:schemeClr val="dk1"/>
              </a:buClr>
              <a:buSzPts val="1200"/>
              <a:buNone/>
            </a:pPr>
            <a:r>
              <a:rPr lang="sv-SE"/>
              <a:t>Syftet var att kartlägga förekomsten av våld i nära relationer inom kommunen. För att få en realistisk bild användes självskattning där respondenterna svarar på frågor om utsatthet för olika typer av våld och hot i tidigare eller pågående relationer.</a:t>
            </a:r>
            <a:endParaRPr/>
          </a:p>
          <a:p>
            <a:pPr indent="0" lvl="0" marL="0" rtl="0" algn="l">
              <a:lnSpc>
                <a:spcPct val="110000"/>
              </a:lnSpc>
              <a:spcBef>
                <a:spcPts val="1000"/>
              </a:spcBef>
              <a:spcAft>
                <a:spcPts val="0"/>
              </a:spcAft>
              <a:buClr>
                <a:schemeClr val="dk1"/>
              </a:buClr>
              <a:buSzPts val="1200"/>
              <a:buNone/>
            </a:pPr>
            <a:r>
              <a:rPr lang="sv-SE"/>
              <a:t>Lidingö Kvinnojour har nu upprepat undersökningen med ett urval av de frågor som ställdes 2016. Jämförelser görs för de frågor där så är möjligt. Enbart kvinnors svar från 2016 ingår i jämförelsen.</a:t>
            </a:r>
            <a:endParaRPr/>
          </a:p>
        </p:txBody>
      </p:sp>
      <p:sp>
        <p:nvSpPr>
          <p:cNvPr id="218" name="Google Shape;218;p12"/>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
          <p:cNvSpPr txBox="1"/>
          <p:nvPr/>
        </p:nvSpPr>
        <p:spPr>
          <a:xfrm>
            <a:off x="4698043" y="2611843"/>
            <a:ext cx="3966324" cy="51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200"/>
              <a:buFont typeface="Arial"/>
              <a:buNone/>
            </a:pPr>
            <a:r>
              <a:rPr b="1" i="0" lang="sv-SE" sz="1200" u="none" cap="none" strike="noStrike">
                <a:solidFill>
                  <a:schemeClr val="accent1"/>
                </a:solidFill>
                <a:latin typeface="Arial"/>
                <a:ea typeface="Arial"/>
                <a:cs typeface="Arial"/>
                <a:sym typeface="Arial"/>
              </a:rPr>
              <a:t>ENKÄT</a:t>
            </a:r>
            <a:endParaRPr/>
          </a:p>
        </p:txBody>
      </p:sp>
      <p:sp>
        <p:nvSpPr>
          <p:cNvPr id="220" name="Google Shape;220;p12"/>
          <p:cNvSpPr txBox="1"/>
          <p:nvPr/>
        </p:nvSpPr>
        <p:spPr>
          <a:xfrm>
            <a:off x="4698044" y="3123043"/>
            <a:ext cx="3966323" cy="89964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200"/>
              <a:buFont typeface="Arial"/>
              <a:buNone/>
            </a:pPr>
            <a:r>
              <a:rPr b="0" i="0" lang="sv-SE" sz="1200" u="none" cap="none" strike="noStrike">
                <a:solidFill>
                  <a:schemeClr val="dk1"/>
                </a:solidFill>
                <a:latin typeface="Arial"/>
                <a:ea typeface="Arial"/>
                <a:cs typeface="Arial"/>
                <a:sym typeface="Arial"/>
              </a:rPr>
              <a:t>Enkäten utgår ifrån motsvarande frågeställningar som användes vid Lidingö stads genomförande av motsvarande undersökning 2016. Denna enkät byggde till stora delar på BRÅ:s frågeformulär som användes i en nationell kartläggning om brott i nära relationer år 2014. 2025 års enkät som nu genomförts har kortats ned väsentligt bland annat genom att formuleringar och svarsalternativ justerats så att enbart en fråga behövt ställas istället för 2 eller 3 frågor 2016.</a:t>
            </a:r>
            <a:endParaRPr b="0" i="0" sz="1200" u="none" cap="none" strike="noStrike">
              <a:solidFill>
                <a:schemeClr val="dk1"/>
              </a:solidFill>
              <a:highlight>
                <a:srgbClr val="FFFF00"/>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226" name="Google Shape;226;p13"/>
          <p:cNvSpPr txBox="1"/>
          <p:nvPr>
            <p:ph idx="4" type="body"/>
          </p:nvPr>
        </p:nvSpPr>
        <p:spPr>
          <a:xfrm>
            <a:off x="4683048" y="1071880"/>
            <a:ext cx="3966324" cy="51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200"/>
              <a:buNone/>
            </a:pPr>
            <a:r>
              <a:rPr lang="sv-SE"/>
              <a:t>SVARSFREKVENS</a:t>
            </a:r>
            <a:endParaRPr/>
          </a:p>
        </p:txBody>
      </p:sp>
      <p:sp>
        <p:nvSpPr>
          <p:cNvPr id="227" name="Google Shape;227;p13"/>
          <p:cNvSpPr txBox="1"/>
          <p:nvPr>
            <p:ph idx="3" type="body"/>
          </p:nvPr>
        </p:nvSpPr>
        <p:spPr>
          <a:xfrm>
            <a:off x="444500" y="1071880"/>
            <a:ext cx="3966324" cy="51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200"/>
              <a:buNone/>
            </a:pPr>
            <a:r>
              <a:rPr lang="sv-SE"/>
              <a:t>GENOMFÖRANDE</a:t>
            </a:r>
            <a:endParaRPr/>
          </a:p>
        </p:txBody>
      </p:sp>
      <p:sp>
        <p:nvSpPr>
          <p:cNvPr id="228" name="Google Shape;228;p13"/>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Fakta om undersökningen</a:t>
            </a:r>
            <a:endParaRPr/>
          </a:p>
        </p:txBody>
      </p:sp>
      <p:sp>
        <p:nvSpPr>
          <p:cNvPr id="229" name="Google Shape;229;p13"/>
          <p:cNvSpPr txBox="1"/>
          <p:nvPr>
            <p:ph idx="2" type="body"/>
          </p:nvPr>
        </p:nvSpPr>
        <p:spPr>
          <a:xfrm>
            <a:off x="4671841" y="1585483"/>
            <a:ext cx="3966323" cy="154837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200"/>
              <a:buNone/>
            </a:pPr>
            <a:r>
              <a:rPr lang="sv-SE"/>
              <a:t>Fem personer kunde inte nås av brevet (adressat okänd) varför nettourvalet bestod av 1 995 personer. Totalt besvarades enkäten av 1 339 personer vilket ger en total svarsfrekvens av 67,1 procent. (2016, 828 svar från kvinnor, svarsfrekvens 53,1 procent).</a:t>
            </a:r>
            <a:endParaRPr/>
          </a:p>
          <a:p>
            <a:pPr indent="0" lvl="0" marL="0" rtl="0" algn="l">
              <a:lnSpc>
                <a:spcPct val="107000"/>
              </a:lnSpc>
              <a:spcBef>
                <a:spcPts val="1300"/>
              </a:spcBef>
              <a:spcAft>
                <a:spcPts val="0"/>
              </a:spcAft>
              <a:buClr>
                <a:schemeClr val="dk1"/>
              </a:buClr>
              <a:buSzPts val="1200"/>
              <a:buNone/>
            </a:pPr>
            <a:r>
              <a:rPr lang="sv-SE"/>
              <a:t>Såväl undersökningen 2016 som 2025 har en hög andel svarande och resultaten baseras på en stor mängd svar. 67 procent svarsfrekvens är att betrakta som ett mycket gott resultat i undersökningar som riktas till ett slumpmässigt urval av allmänheten.</a:t>
            </a:r>
            <a:endParaRPr/>
          </a:p>
          <a:p>
            <a:pPr indent="0" lvl="0" marL="0" rtl="0" algn="l">
              <a:lnSpc>
                <a:spcPct val="107000"/>
              </a:lnSpc>
              <a:spcBef>
                <a:spcPts val="1300"/>
              </a:spcBef>
              <a:spcAft>
                <a:spcPts val="0"/>
              </a:spcAft>
              <a:buClr>
                <a:schemeClr val="dk1"/>
              </a:buClr>
              <a:buSzPts val="1200"/>
              <a:buNone/>
            </a:pPr>
            <a:r>
              <a:rPr lang="sv-SE"/>
              <a:t>För detaljerad redovisning av svarsfrekvensen, viktning och statistisk säkerhet, se respektive rubrik.</a:t>
            </a:r>
            <a:endParaRPr/>
          </a:p>
        </p:txBody>
      </p:sp>
      <p:sp>
        <p:nvSpPr>
          <p:cNvPr id="230" name="Google Shape;230;p13"/>
          <p:cNvSpPr txBox="1"/>
          <p:nvPr>
            <p:ph idx="1" type="body"/>
          </p:nvPr>
        </p:nvSpPr>
        <p:spPr>
          <a:xfrm>
            <a:off x="444498" y="1585483"/>
            <a:ext cx="3966323" cy="2781299"/>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200"/>
              <a:buNone/>
            </a:pPr>
            <a:r>
              <a:rPr lang="sv-SE"/>
              <a:t>Undersökningen har genomförts med hjälp av mixad metod. I Steg ett skickades ett brev som förklarade syftet med undersökningen och vikten av att svara tillsammans med en postal enkät samt ett portofritt svarskuvert. Brevet innehöll även en länk och en QR-kod så att de som vill enkelt kan besvara enkäten elektroniskt. </a:t>
            </a:r>
            <a:endParaRPr/>
          </a:p>
          <a:p>
            <a:pPr indent="0" lvl="0" marL="0" rtl="0" algn="l">
              <a:lnSpc>
                <a:spcPct val="110000"/>
              </a:lnSpc>
              <a:spcBef>
                <a:spcPts val="1000"/>
              </a:spcBef>
              <a:spcAft>
                <a:spcPts val="0"/>
              </a:spcAft>
              <a:buClr>
                <a:schemeClr val="dk1"/>
              </a:buClr>
              <a:buSzPts val="1200"/>
              <a:buNone/>
            </a:pPr>
            <a:r>
              <a:rPr lang="sv-SE"/>
              <a:t>Två påminnelser benomfördes först via sms, sedan skickades ytterligare ett påminnelsebrev (utan enkät) samt avslutningsvis en sista påminnelse via sms. SMS:en såväl som påminnelsebrevet innehöll en länk till enkäten (brevet innehåller även en QR-kod).</a:t>
            </a:r>
            <a:endParaRPr/>
          </a:p>
          <a:p>
            <a:pPr indent="0" lvl="0" marL="0" rtl="0" algn="l">
              <a:lnSpc>
                <a:spcPct val="110000"/>
              </a:lnSpc>
              <a:spcBef>
                <a:spcPts val="1000"/>
              </a:spcBef>
              <a:spcAft>
                <a:spcPts val="0"/>
              </a:spcAft>
              <a:buClr>
                <a:schemeClr val="dk1"/>
              </a:buClr>
              <a:buSzPts val="1200"/>
              <a:buNone/>
            </a:pPr>
            <a:r>
              <a:rPr lang="sv-SE"/>
              <a:t>Påminnelser skickades enbart till personer som inte besvarat undersökningen.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Svarsfrekvens</a:t>
            </a:r>
            <a:endParaRPr/>
          </a:p>
        </p:txBody>
      </p:sp>
      <p:graphicFrame>
        <p:nvGraphicFramePr>
          <p:cNvPr id="236" name="Google Shape;236;p14"/>
          <p:cNvGraphicFramePr/>
          <p:nvPr/>
        </p:nvGraphicFramePr>
        <p:xfrm>
          <a:off x="438150" y="1304925"/>
          <a:ext cx="3000000" cy="3000000"/>
        </p:xfrm>
        <a:graphic>
          <a:graphicData uri="http://schemas.openxmlformats.org/drawingml/2006/table">
            <a:tbl>
              <a:tblPr bandRow="1" firstRow="1">
                <a:noFill/>
                <a:tableStyleId>{FDF72B14-B8BF-4A66-9502-AF536E3DA38D}</a:tableStyleId>
              </a:tblPr>
              <a:tblGrid>
                <a:gridCol w="1321850"/>
                <a:gridCol w="1321850"/>
                <a:gridCol w="1321850"/>
              </a:tblGrid>
              <a:tr h="370850">
                <a:tc>
                  <a:txBody>
                    <a:bodyPr/>
                    <a:lstStyle/>
                    <a:p>
                      <a:pPr indent="0" lvl="0" marL="0" marR="0" rtl="0" algn="l">
                        <a:spcBef>
                          <a:spcPts val="0"/>
                        </a:spcBef>
                        <a:spcAft>
                          <a:spcPts val="0"/>
                        </a:spcAft>
                        <a:buNone/>
                      </a:pPr>
                      <a:r>
                        <a:rPr lang="sv-SE" sz="1100" u="none" cap="none" strike="noStrike"/>
                        <a:t>Åldersgrupp</a:t>
                      </a:r>
                      <a:endParaRPr/>
                    </a:p>
                  </a:txBody>
                  <a:tcPr marT="45725" marB="45725" marR="91450" marL="91450" anchor="ctr"/>
                </a:tc>
                <a:tc>
                  <a:txBody>
                    <a:bodyPr/>
                    <a:lstStyle/>
                    <a:p>
                      <a:pPr indent="0" lvl="0" marL="0" marR="0" rtl="0" algn="ctr">
                        <a:spcBef>
                          <a:spcPts val="0"/>
                        </a:spcBef>
                        <a:spcAft>
                          <a:spcPts val="0"/>
                        </a:spcAft>
                        <a:buNone/>
                      </a:pPr>
                      <a:r>
                        <a:rPr lang="sv-SE" sz="1100"/>
                        <a:t>Antal</a:t>
                      </a:r>
                      <a:endParaRPr/>
                    </a:p>
                  </a:txBody>
                  <a:tcPr marT="45725" marB="45725" marR="91450" marL="91450" anchor="ctr"/>
                </a:tc>
                <a:tc>
                  <a:txBody>
                    <a:bodyPr/>
                    <a:lstStyle/>
                    <a:p>
                      <a:pPr indent="0" lvl="0" marL="0" marR="0" rtl="0" algn="ctr">
                        <a:spcBef>
                          <a:spcPts val="0"/>
                        </a:spcBef>
                        <a:spcAft>
                          <a:spcPts val="0"/>
                        </a:spcAft>
                        <a:buNone/>
                      </a:pPr>
                      <a:r>
                        <a:rPr lang="sv-SE" sz="1100"/>
                        <a:t>Andel</a:t>
                      </a:r>
                      <a:endParaRPr/>
                    </a:p>
                  </a:txBody>
                  <a:tcPr marT="45725" marB="45725" marR="91450" marL="91450" anchor="ctr"/>
                </a:tc>
              </a:tr>
              <a:tr h="370850">
                <a:tc>
                  <a:txBody>
                    <a:bodyPr/>
                    <a:lstStyle/>
                    <a:p>
                      <a:pPr indent="0" lvl="0" marL="0" marR="0" rtl="0" algn="l">
                        <a:spcBef>
                          <a:spcPts val="0"/>
                        </a:spcBef>
                        <a:spcAft>
                          <a:spcPts val="0"/>
                        </a:spcAft>
                        <a:buNone/>
                      </a:pPr>
                      <a:r>
                        <a:rPr lang="sv-SE" sz="1100"/>
                        <a:t>18-29 år</a:t>
                      </a:r>
                      <a:endParaRPr/>
                    </a:p>
                  </a:txBody>
                  <a:tcPr marT="45725" marB="45725" marR="91450" marL="91450" anchor="ctr"/>
                </a:tc>
                <a:tc>
                  <a:txBody>
                    <a:bodyPr/>
                    <a:lstStyle/>
                    <a:p>
                      <a:pPr indent="0" lvl="0" marL="0" marR="0" rtl="0" algn="ctr">
                        <a:spcBef>
                          <a:spcPts val="0"/>
                        </a:spcBef>
                        <a:spcAft>
                          <a:spcPts val="0"/>
                        </a:spcAft>
                        <a:buNone/>
                      </a:pPr>
                      <a:r>
                        <a:rPr lang="sv-SE" sz="1100"/>
                        <a:t>64</a:t>
                      </a:r>
                      <a:endParaRPr/>
                    </a:p>
                  </a:txBody>
                  <a:tcPr marT="45725" marB="45725" marR="91450" marL="91450" anchor="ctr"/>
                </a:tc>
                <a:tc>
                  <a:txBody>
                    <a:bodyPr/>
                    <a:lstStyle/>
                    <a:p>
                      <a:pPr indent="0" lvl="0" marL="0" marR="0" rtl="0" algn="ctr">
                        <a:spcBef>
                          <a:spcPts val="0"/>
                        </a:spcBef>
                        <a:spcAft>
                          <a:spcPts val="0"/>
                        </a:spcAft>
                        <a:buNone/>
                      </a:pPr>
                      <a:r>
                        <a:rPr lang="sv-SE" sz="1100"/>
                        <a:t>5%</a:t>
                      </a:r>
                      <a:endParaRPr/>
                    </a:p>
                  </a:txBody>
                  <a:tcPr marT="45725" marB="45725" marR="91450" marL="91450" anchor="ctr"/>
                </a:tc>
              </a:tr>
              <a:tr h="370850">
                <a:tc>
                  <a:txBody>
                    <a:bodyPr/>
                    <a:lstStyle/>
                    <a:p>
                      <a:pPr indent="0" lvl="0" marL="0" marR="0" rtl="0" algn="l">
                        <a:spcBef>
                          <a:spcPts val="0"/>
                        </a:spcBef>
                        <a:spcAft>
                          <a:spcPts val="0"/>
                        </a:spcAft>
                        <a:buNone/>
                      </a:pPr>
                      <a:r>
                        <a:rPr lang="sv-SE" sz="1100"/>
                        <a:t>30-45 år</a:t>
                      </a:r>
                      <a:endParaRPr/>
                    </a:p>
                  </a:txBody>
                  <a:tcPr marT="45725" marB="45725" marR="91450" marL="91450" anchor="ctr"/>
                </a:tc>
                <a:tc>
                  <a:txBody>
                    <a:bodyPr/>
                    <a:lstStyle/>
                    <a:p>
                      <a:pPr indent="0" lvl="0" marL="0" marR="0" rtl="0" algn="ctr">
                        <a:spcBef>
                          <a:spcPts val="0"/>
                        </a:spcBef>
                        <a:spcAft>
                          <a:spcPts val="0"/>
                        </a:spcAft>
                        <a:buNone/>
                      </a:pPr>
                      <a:r>
                        <a:rPr lang="sv-SE" sz="1100"/>
                        <a:t>274</a:t>
                      </a:r>
                      <a:endParaRPr/>
                    </a:p>
                  </a:txBody>
                  <a:tcPr marT="45725" marB="45725" marR="91450" marL="91450" anchor="ctr"/>
                </a:tc>
                <a:tc>
                  <a:txBody>
                    <a:bodyPr/>
                    <a:lstStyle/>
                    <a:p>
                      <a:pPr indent="0" lvl="0" marL="0" marR="0" rtl="0" algn="ctr">
                        <a:spcBef>
                          <a:spcPts val="0"/>
                        </a:spcBef>
                        <a:spcAft>
                          <a:spcPts val="0"/>
                        </a:spcAft>
                        <a:buNone/>
                      </a:pPr>
                      <a:r>
                        <a:rPr lang="sv-SE" sz="1100"/>
                        <a:t>20%</a:t>
                      </a:r>
                      <a:endParaRPr/>
                    </a:p>
                  </a:txBody>
                  <a:tcPr marT="45725" marB="45725" marR="91450" marL="91450" anchor="ctr"/>
                </a:tc>
              </a:tr>
              <a:tr h="370850">
                <a:tc>
                  <a:txBody>
                    <a:bodyPr/>
                    <a:lstStyle/>
                    <a:p>
                      <a:pPr indent="0" lvl="0" marL="0" marR="0" rtl="0" algn="l">
                        <a:spcBef>
                          <a:spcPts val="0"/>
                        </a:spcBef>
                        <a:spcAft>
                          <a:spcPts val="0"/>
                        </a:spcAft>
                        <a:buNone/>
                      </a:pPr>
                      <a:r>
                        <a:rPr lang="sv-SE" sz="1100"/>
                        <a:t>46-64 år</a:t>
                      </a:r>
                      <a:endParaRPr/>
                    </a:p>
                  </a:txBody>
                  <a:tcPr marT="45725" marB="45725" marR="91450" marL="91450" anchor="ctr"/>
                </a:tc>
                <a:tc>
                  <a:txBody>
                    <a:bodyPr/>
                    <a:lstStyle/>
                    <a:p>
                      <a:pPr indent="0" lvl="0" marL="0" marR="0" rtl="0" algn="ctr">
                        <a:spcBef>
                          <a:spcPts val="0"/>
                        </a:spcBef>
                        <a:spcAft>
                          <a:spcPts val="0"/>
                        </a:spcAft>
                        <a:buNone/>
                      </a:pPr>
                      <a:r>
                        <a:rPr lang="sv-SE" sz="1100"/>
                        <a:t>534</a:t>
                      </a:r>
                      <a:endParaRPr/>
                    </a:p>
                  </a:txBody>
                  <a:tcPr marT="45725" marB="45725" marR="91450" marL="91450" anchor="ctr"/>
                </a:tc>
                <a:tc>
                  <a:txBody>
                    <a:bodyPr/>
                    <a:lstStyle/>
                    <a:p>
                      <a:pPr indent="0" lvl="0" marL="0" marR="0" rtl="0" algn="ctr">
                        <a:spcBef>
                          <a:spcPts val="0"/>
                        </a:spcBef>
                        <a:spcAft>
                          <a:spcPts val="0"/>
                        </a:spcAft>
                        <a:buNone/>
                      </a:pPr>
                      <a:r>
                        <a:rPr lang="sv-SE" sz="1100"/>
                        <a:t>40%</a:t>
                      </a:r>
                      <a:endParaRPr/>
                    </a:p>
                  </a:txBody>
                  <a:tcPr marT="45725" marB="45725" marR="91450" marL="91450" anchor="ctr"/>
                </a:tc>
              </a:tr>
              <a:tr h="370850">
                <a:tc>
                  <a:txBody>
                    <a:bodyPr/>
                    <a:lstStyle/>
                    <a:p>
                      <a:pPr indent="0" lvl="0" marL="0" marR="0" rtl="0" algn="l">
                        <a:spcBef>
                          <a:spcPts val="0"/>
                        </a:spcBef>
                        <a:spcAft>
                          <a:spcPts val="0"/>
                        </a:spcAft>
                        <a:buNone/>
                      </a:pPr>
                      <a:r>
                        <a:rPr lang="sv-SE" sz="1100"/>
                        <a:t>65-79 år</a:t>
                      </a:r>
                      <a:endParaRPr/>
                    </a:p>
                  </a:txBody>
                  <a:tcPr marT="45725" marB="45725" marR="91450" marL="91450" anchor="ctr"/>
                </a:tc>
                <a:tc>
                  <a:txBody>
                    <a:bodyPr/>
                    <a:lstStyle/>
                    <a:p>
                      <a:pPr indent="0" lvl="0" marL="0" marR="0" rtl="0" algn="ctr">
                        <a:spcBef>
                          <a:spcPts val="0"/>
                        </a:spcBef>
                        <a:spcAft>
                          <a:spcPts val="0"/>
                        </a:spcAft>
                        <a:buNone/>
                      </a:pPr>
                      <a:r>
                        <a:rPr lang="sv-SE" sz="1100"/>
                        <a:t>467</a:t>
                      </a:r>
                      <a:endParaRPr/>
                    </a:p>
                  </a:txBody>
                  <a:tcPr marT="45725" marB="45725" marR="91450" marL="91450" anchor="ctr"/>
                </a:tc>
                <a:tc>
                  <a:txBody>
                    <a:bodyPr/>
                    <a:lstStyle/>
                    <a:p>
                      <a:pPr indent="0" lvl="0" marL="0" marR="0" rtl="0" algn="ctr">
                        <a:spcBef>
                          <a:spcPts val="0"/>
                        </a:spcBef>
                        <a:spcAft>
                          <a:spcPts val="0"/>
                        </a:spcAft>
                        <a:buNone/>
                      </a:pPr>
                      <a:r>
                        <a:rPr lang="sv-SE" sz="1100"/>
                        <a:t>35%</a:t>
                      </a:r>
                      <a:endParaRPr/>
                    </a:p>
                  </a:txBody>
                  <a:tcPr marT="45725" marB="45725" marR="91450" marL="91450" anchor="ctr"/>
                </a:tc>
              </a:tr>
              <a:tr h="370850">
                <a:tc>
                  <a:txBody>
                    <a:bodyPr/>
                    <a:lstStyle/>
                    <a:p>
                      <a:pPr indent="0" lvl="0" marL="0" marR="0" rtl="0" algn="l">
                        <a:spcBef>
                          <a:spcPts val="0"/>
                        </a:spcBef>
                        <a:spcAft>
                          <a:spcPts val="0"/>
                        </a:spcAft>
                        <a:buNone/>
                      </a:pPr>
                      <a:r>
                        <a:rPr b="1" lang="sv-SE" sz="1100"/>
                        <a:t>Totalt</a:t>
                      </a:r>
                      <a:endParaRPr/>
                    </a:p>
                  </a:txBody>
                  <a:tcPr marT="45725" marB="45725" marR="91450" marL="91450" anchor="ctr"/>
                </a:tc>
                <a:tc>
                  <a:txBody>
                    <a:bodyPr/>
                    <a:lstStyle/>
                    <a:p>
                      <a:pPr indent="0" lvl="0" marL="0" marR="0" rtl="0" algn="ctr">
                        <a:spcBef>
                          <a:spcPts val="0"/>
                        </a:spcBef>
                        <a:spcAft>
                          <a:spcPts val="0"/>
                        </a:spcAft>
                        <a:buNone/>
                      </a:pPr>
                      <a:r>
                        <a:rPr b="1" lang="sv-SE" sz="1100"/>
                        <a:t>1339</a:t>
                      </a:r>
                      <a:endParaRPr/>
                    </a:p>
                  </a:txBody>
                  <a:tcPr marT="45725" marB="45725" marR="91450" marL="91450" anchor="ctr"/>
                </a:tc>
                <a:tc>
                  <a:txBody>
                    <a:bodyPr/>
                    <a:lstStyle/>
                    <a:p>
                      <a:pPr indent="0" lvl="0" marL="0" marR="0" rtl="0" algn="ctr">
                        <a:spcBef>
                          <a:spcPts val="0"/>
                        </a:spcBef>
                        <a:spcAft>
                          <a:spcPts val="0"/>
                        </a:spcAft>
                        <a:buNone/>
                      </a:pPr>
                      <a:r>
                        <a:rPr b="1" lang="sv-SE" sz="1100"/>
                        <a:t>100%</a:t>
                      </a:r>
                      <a:endParaRPr/>
                    </a:p>
                  </a:txBody>
                  <a:tcPr marT="45725" marB="45725" marR="91450" marL="91450" anchor="ctr"/>
                </a:tc>
              </a:tr>
            </a:tbl>
          </a:graphicData>
        </a:graphic>
      </p:graphicFrame>
      <p:graphicFrame>
        <p:nvGraphicFramePr>
          <p:cNvPr id="237" name="Google Shape;237;p14"/>
          <p:cNvGraphicFramePr/>
          <p:nvPr/>
        </p:nvGraphicFramePr>
        <p:xfrm>
          <a:off x="4683125" y="1304925"/>
          <a:ext cx="3000000" cy="3000000"/>
        </p:xfrm>
        <a:graphic>
          <a:graphicData uri="http://schemas.openxmlformats.org/drawingml/2006/table">
            <a:tbl>
              <a:tblPr bandRow="1" firstRow="1">
                <a:noFill/>
                <a:tableStyleId>{FDF72B14-B8BF-4A66-9502-AF536E3DA38D}</a:tableStyleId>
              </a:tblPr>
              <a:tblGrid>
                <a:gridCol w="1321850"/>
                <a:gridCol w="1321850"/>
                <a:gridCol w="1321850"/>
              </a:tblGrid>
              <a:tr h="370850">
                <a:tc>
                  <a:txBody>
                    <a:bodyPr/>
                    <a:lstStyle/>
                    <a:p>
                      <a:pPr indent="0" lvl="0" marL="0" marR="0" rtl="0" algn="l">
                        <a:spcBef>
                          <a:spcPts val="0"/>
                        </a:spcBef>
                        <a:spcAft>
                          <a:spcPts val="0"/>
                        </a:spcAft>
                        <a:buNone/>
                      </a:pPr>
                      <a:r>
                        <a:rPr lang="sv-SE" sz="1200"/>
                        <a:t>Svarstyp</a:t>
                      </a:r>
                      <a:endParaRPr/>
                    </a:p>
                  </a:txBody>
                  <a:tcPr marT="45725" marB="45725" marR="91450" marL="91450" anchor="ctr"/>
                </a:tc>
                <a:tc>
                  <a:txBody>
                    <a:bodyPr/>
                    <a:lstStyle/>
                    <a:p>
                      <a:pPr indent="0" lvl="0" marL="0" marR="0" rtl="0" algn="ctr">
                        <a:spcBef>
                          <a:spcPts val="0"/>
                        </a:spcBef>
                        <a:spcAft>
                          <a:spcPts val="0"/>
                        </a:spcAft>
                        <a:buNone/>
                      </a:pPr>
                      <a:r>
                        <a:rPr lang="sv-SE" sz="1200"/>
                        <a:t>Antal</a:t>
                      </a:r>
                      <a:endParaRPr/>
                    </a:p>
                  </a:txBody>
                  <a:tcPr marT="45725" marB="45725" marR="91450" marL="91450" anchor="ctr"/>
                </a:tc>
                <a:tc>
                  <a:txBody>
                    <a:bodyPr/>
                    <a:lstStyle/>
                    <a:p>
                      <a:pPr indent="0" lvl="0" marL="0" marR="0" rtl="0" algn="ctr">
                        <a:spcBef>
                          <a:spcPts val="0"/>
                        </a:spcBef>
                        <a:spcAft>
                          <a:spcPts val="0"/>
                        </a:spcAft>
                        <a:buNone/>
                      </a:pPr>
                      <a:r>
                        <a:rPr lang="sv-SE" sz="1200"/>
                        <a:t>Andel</a:t>
                      </a:r>
                      <a:endParaRPr/>
                    </a:p>
                  </a:txBody>
                  <a:tcPr marT="45725" marB="45725" marR="91450" marL="91450" anchor="ctr"/>
                </a:tc>
              </a:tr>
              <a:tr h="370850">
                <a:tc>
                  <a:txBody>
                    <a:bodyPr/>
                    <a:lstStyle/>
                    <a:p>
                      <a:pPr indent="0" lvl="0" marL="0" marR="0" rtl="0" algn="l">
                        <a:spcBef>
                          <a:spcPts val="0"/>
                        </a:spcBef>
                        <a:spcAft>
                          <a:spcPts val="0"/>
                        </a:spcAft>
                        <a:buNone/>
                      </a:pPr>
                      <a:r>
                        <a:rPr lang="sv-SE" sz="1200"/>
                        <a:t>Postalt</a:t>
                      </a:r>
                      <a:endParaRPr/>
                    </a:p>
                  </a:txBody>
                  <a:tcPr marT="45725" marB="45725" marR="91450" marL="91450" anchor="ctr"/>
                </a:tc>
                <a:tc>
                  <a:txBody>
                    <a:bodyPr/>
                    <a:lstStyle/>
                    <a:p>
                      <a:pPr indent="0" lvl="0" marL="0" marR="0" rtl="0" algn="ctr">
                        <a:spcBef>
                          <a:spcPts val="0"/>
                        </a:spcBef>
                        <a:spcAft>
                          <a:spcPts val="0"/>
                        </a:spcAft>
                        <a:buNone/>
                      </a:pPr>
                      <a:r>
                        <a:rPr lang="sv-SE" sz="1200"/>
                        <a:t>408</a:t>
                      </a:r>
                      <a:endParaRPr/>
                    </a:p>
                  </a:txBody>
                  <a:tcPr marT="45725" marB="45725" marR="91450" marL="91450" anchor="ctr"/>
                </a:tc>
                <a:tc>
                  <a:txBody>
                    <a:bodyPr/>
                    <a:lstStyle/>
                    <a:p>
                      <a:pPr indent="0" lvl="0" marL="0" marR="0" rtl="0" algn="ctr">
                        <a:spcBef>
                          <a:spcPts val="0"/>
                        </a:spcBef>
                        <a:spcAft>
                          <a:spcPts val="0"/>
                        </a:spcAft>
                        <a:buNone/>
                      </a:pPr>
                      <a:r>
                        <a:rPr lang="sv-SE" sz="1200"/>
                        <a:t>30%</a:t>
                      </a:r>
                      <a:endParaRPr/>
                    </a:p>
                  </a:txBody>
                  <a:tcPr marT="45725" marB="45725" marR="91450" marL="91450" anchor="ctr"/>
                </a:tc>
              </a:tr>
              <a:tr h="370850">
                <a:tc>
                  <a:txBody>
                    <a:bodyPr/>
                    <a:lstStyle/>
                    <a:p>
                      <a:pPr indent="0" lvl="0" marL="0" marR="0" rtl="0" algn="l">
                        <a:spcBef>
                          <a:spcPts val="0"/>
                        </a:spcBef>
                        <a:spcAft>
                          <a:spcPts val="0"/>
                        </a:spcAft>
                        <a:buNone/>
                      </a:pPr>
                      <a:r>
                        <a:rPr lang="sv-SE" sz="1200"/>
                        <a:t>Webb</a:t>
                      </a:r>
                      <a:endParaRPr/>
                    </a:p>
                  </a:txBody>
                  <a:tcPr marT="45725" marB="45725" marR="91450" marL="91450" anchor="ctr"/>
                </a:tc>
                <a:tc>
                  <a:txBody>
                    <a:bodyPr/>
                    <a:lstStyle/>
                    <a:p>
                      <a:pPr indent="0" lvl="0" marL="0" marR="0" rtl="0" algn="ctr">
                        <a:spcBef>
                          <a:spcPts val="0"/>
                        </a:spcBef>
                        <a:spcAft>
                          <a:spcPts val="0"/>
                        </a:spcAft>
                        <a:buNone/>
                      </a:pPr>
                      <a:r>
                        <a:rPr lang="sv-SE" sz="1200"/>
                        <a:t>931</a:t>
                      </a:r>
                      <a:endParaRPr/>
                    </a:p>
                  </a:txBody>
                  <a:tcPr marT="45725" marB="45725" marR="91450" marL="91450" anchor="ctr"/>
                </a:tc>
                <a:tc>
                  <a:txBody>
                    <a:bodyPr/>
                    <a:lstStyle/>
                    <a:p>
                      <a:pPr indent="0" lvl="0" marL="0" marR="0" rtl="0" algn="ctr">
                        <a:spcBef>
                          <a:spcPts val="0"/>
                        </a:spcBef>
                        <a:spcAft>
                          <a:spcPts val="0"/>
                        </a:spcAft>
                        <a:buNone/>
                      </a:pPr>
                      <a:r>
                        <a:rPr lang="sv-SE" sz="1200"/>
                        <a:t>70%</a:t>
                      </a:r>
                      <a:endParaRPr/>
                    </a:p>
                  </a:txBody>
                  <a:tcPr marT="45725" marB="45725" marR="91450" marL="91450" anchor="ctr"/>
                </a:tc>
              </a:tr>
              <a:tr h="370850">
                <a:tc>
                  <a:txBody>
                    <a:bodyPr/>
                    <a:lstStyle/>
                    <a:p>
                      <a:pPr indent="0" lvl="0" marL="0" marR="0" rtl="0" algn="l">
                        <a:spcBef>
                          <a:spcPts val="0"/>
                        </a:spcBef>
                        <a:spcAft>
                          <a:spcPts val="0"/>
                        </a:spcAft>
                        <a:buNone/>
                      </a:pPr>
                      <a:r>
                        <a:rPr b="1" lang="sv-SE" sz="1200"/>
                        <a:t>Totalt</a:t>
                      </a:r>
                      <a:endParaRPr/>
                    </a:p>
                  </a:txBody>
                  <a:tcPr marT="45725" marB="45725" marR="91450" marL="91450" anchor="ctr"/>
                </a:tc>
                <a:tc>
                  <a:txBody>
                    <a:bodyPr/>
                    <a:lstStyle/>
                    <a:p>
                      <a:pPr indent="0" lvl="0" marL="0" marR="0" rtl="0" algn="ctr">
                        <a:spcBef>
                          <a:spcPts val="0"/>
                        </a:spcBef>
                        <a:spcAft>
                          <a:spcPts val="0"/>
                        </a:spcAft>
                        <a:buNone/>
                      </a:pPr>
                      <a:r>
                        <a:rPr b="1" lang="sv-SE" sz="1200"/>
                        <a:t>1339</a:t>
                      </a:r>
                      <a:endParaRPr/>
                    </a:p>
                  </a:txBody>
                  <a:tcPr marT="45725" marB="45725" marR="91450" marL="91450" anchor="ctr"/>
                </a:tc>
                <a:tc>
                  <a:txBody>
                    <a:bodyPr/>
                    <a:lstStyle/>
                    <a:p>
                      <a:pPr indent="0" lvl="0" marL="0" marR="0" rtl="0" algn="ctr">
                        <a:spcBef>
                          <a:spcPts val="0"/>
                        </a:spcBef>
                        <a:spcAft>
                          <a:spcPts val="0"/>
                        </a:spcAft>
                        <a:buNone/>
                      </a:pPr>
                      <a:r>
                        <a:rPr b="1" lang="sv-SE" sz="1200"/>
                        <a:t>100%</a:t>
                      </a:r>
                      <a:endParaRPr/>
                    </a:p>
                  </a:txBody>
                  <a:tcPr marT="45725" marB="45725" marR="91450" marL="91450" anchor="ctr"/>
                </a:tc>
              </a:tr>
            </a:tbl>
          </a:graphicData>
        </a:graphic>
      </p:graphicFrame>
      <p:sp>
        <p:nvSpPr>
          <p:cNvPr id="238" name="Google Shape;238;p1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a:p>
            <a:pPr indent="0" lvl="0" marL="0" rtl="0" algn="l">
              <a:spcBef>
                <a:spcPts val="0"/>
              </a:spcBef>
              <a:spcAft>
                <a:spcPts val="0"/>
              </a:spcAft>
              <a:buNone/>
            </a:pPr>
            <a:r>
              <a:rPr lang="sv-SE"/>
              <a:t>Bakgrundsinformationen är baserad på oviktad data.</a:t>
            </a:r>
            <a:endParaRPr/>
          </a:p>
        </p:txBody>
      </p:sp>
      <p:sp>
        <p:nvSpPr>
          <p:cNvPr id="239" name="Google Shape;239;p1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245" name="Google Shape;245;p15"/>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Viktning och statistisk säkerhet</a:t>
            </a:r>
            <a:endParaRPr/>
          </a:p>
        </p:txBody>
      </p:sp>
      <p:sp>
        <p:nvSpPr>
          <p:cNvPr id="246" name="Google Shape;246;p15"/>
          <p:cNvSpPr txBox="1"/>
          <p:nvPr/>
        </p:nvSpPr>
        <p:spPr>
          <a:xfrm>
            <a:off x="444501" y="1594408"/>
            <a:ext cx="3966323" cy="154837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200"/>
              <a:buFont typeface="Arial"/>
              <a:buNone/>
            </a:pPr>
            <a:r>
              <a:rPr b="0" i="0" lang="sv-SE" sz="1200" u="none" cap="none" strike="noStrike">
                <a:solidFill>
                  <a:schemeClr val="dk1"/>
                </a:solidFill>
                <a:latin typeface="Arial"/>
                <a:ea typeface="Arial"/>
                <a:cs typeface="Arial"/>
                <a:sym typeface="Arial"/>
              </a:rPr>
              <a:t>För att ge en representativ bild av samtliga kvinnor mellan 18-79 år och boende i Lidingö stad har resultat viktats baserat på befolkningsstrukturen för kvinnor boende i Lidingö stad i åldersgrupperna 18-29 år, 30-45 år, 46-64 år samt 65-79 år.</a:t>
            </a:r>
            <a:endParaRPr/>
          </a:p>
          <a:p>
            <a:pPr indent="0" lvl="0" marL="0" marR="0" rtl="0" algn="l">
              <a:lnSpc>
                <a:spcPct val="107000"/>
              </a:lnSpc>
              <a:spcBef>
                <a:spcPts val="1300"/>
              </a:spcBef>
              <a:spcAft>
                <a:spcPts val="0"/>
              </a:spcAft>
              <a:buClr>
                <a:schemeClr val="dk1"/>
              </a:buClr>
              <a:buSzPts val="1200"/>
              <a:buFont typeface="Arial"/>
              <a:buNone/>
            </a:pPr>
            <a:r>
              <a:rPr b="0" i="0" lang="sv-SE" sz="1200" u="none" cap="none" strike="noStrike">
                <a:solidFill>
                  <a:schemeClr val="dk1"/>
                </a:solidFill>
                <a:latin typeface="Arial"/>
                <a:ea typeface="Arial"/>
                <a:cs typeface="Arial"/>
                <a:sym typeface="Arial"/>
              </a:rPr>
              <a:t>Med 1 339 svar kan den statistiska säkerheten beräknas till +- 3 procentenheter. </a:t>
            </a:r>
            <a:endParaRPr/>
          </a:p>
          <a:p>
            <a:pPr indent="0" lvl="0" marL="0" marR="0" rtl="0" algn="l">
              <a:lnSpc>
                <a:spcPct val="107000"/>
              </a:lnSpc>
              <a:spcBef>
                <a:spcPts val="130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6"/>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252" name="Google Shape;252;p16"/>
          <p:cNvSpPr txBox="1"/>
          <p:nvPr>
            <p:ph type="title"/>
          </p:nvPr>
        </p:nvSpPr>
        <p:spPr>
          <a:xfrm>
            <a:off x="425600" y="581894"/>
            <a:ext cx="6423067" cy="11477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6000"/>
              <a:buFont typeface="Arial"/>
              <a:buNone/>
            </a:pPr>
            <a:r>
              <a:rPr lang="sv-SE">
                <a:solidFill>
                  <a:schemeClr val="lt1"/>
                </a:solidFill>
              </a:rPr>
              <a:t>Resultat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HUSHÅLL – FLERVALSFRÅGA</a:t>
            </a:r>
            <a:endParaRPr/>
          </a:p>
        </p:txBody>
      </p:sp>
      <p:sp>
        <p:nvSpPr>
          <p:cNvPr id="258" name="Google Shape;258;p17"/>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Majoriteten bor tillsammans med en partner och två av fem bor med barn</a:t>
            </a:r>
            <a:endParaRPr/>
          </a:p>
        </p:txBody>
      </p:sp>
      <p:sp>
        <p:nvSpPr>
          <p:cNvPr id="259" name="Google Shape;259;p17"/>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Vilka bor i ditt hushåll, minst halva tiden?</a:t>
            </a:r>
            <a:endParaRPr/>
          </a:p>
        </p:txBody>
      </p:sp>
      <p:sp>
        <p:nvSpPr>
          <p:cNvPr id="260" name="Google Shape;260;p1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261" name="Google Shape;261;p1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262" name="Google Shape;262;p17"/>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HUSHÅLL – FLERVALSFRÅGA</a:t>
            </a:r>
            <a:endParaRPr/>
          </a:p>
        </p:txBody>
      </p:sp>
      <p:sp>
        <p:nvSpPr>
          <p:cNvPr id="268" name="Google Shape;268;p18"/>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pic>
        <p:nvPicPr>
          <p:cNvPr id="269" name="Google Shape;269;p18"/>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270" name="Google Shape;270;p18"/>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271" name="Google Shape;271;p18"/>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9"/>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VERBALT ELLER PSYKISKT VÅLD</a:t>
            </a:r>
            <a:endParaRPr/>
          </a:p>
        </p:txBody>
      </p:sp>
      <p:sp>
        <p:nvSpPr>
          <p:cNvPr id="277" name="Google Shape;277;p19"/>
          <p:cNvSpPr txBox="1"/>
          <p:nvPr>
            <p:ph idx="1" type="body"/>
          </p:nvPr>
        </p:nvSpPr>
        <p:spPr>
          <a:xfrm>
            <a:off x="419099" y="673100"/>
            <a:ext cx="7651173"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Andelen som har utsatts för verbalt eller psykiskt våld av en nuvarande eller tidigare partner har minskat sedan 2016</a:t>
            </a:r>
            <a:endParaRPr/>
          </a:p>
        </p:txBody>
      </p:sp>
      <p:sp>
        <p:nvSpPr>
          <p:cNvPr id="278" name="Google Shape;278;p19"/>
          <p:cNvSpPr txBox="1"/>
          <p:nvPr>
            <p:ph idx="3" type="body"/>
          </p:nvPr>
        </p:nvSpPr>
        <p:spPr>
          <a:xfrm>
            <a:off x="444500" y="1502626"/>
            <a:ext cx="7134988"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förbjudit dig att ha kontakt med någon person, hindrat dig att lämna hemmet, bestämt vad du får eller inte får göra eller tycka eller hotat dig så att du känt dig rädd?</a:t>
            </a:r>
            <a:endParaRPr/>
          </a:p>
        </p:txBody>
      </p:sp>
      <p:sp>
        <p:nvSpPr>
          <p:cNvPr id="279" name="Google Shape;279;p19"/>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280" name="Google Shape;280;p19"/>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281" name="Google Shape;281;p19"/>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134" name="Google Shape;134;p2"/>
          <p:cNvSpPr txBox="1"/>
          <p:nvPr>
            <p:ph idx="1" type="body"/>
          </p:nvPr>
        </p:nvSpPr>
        <p:spPr>
          <a:xfrm>
            <a:off x="5651500" y="1180350"/>
            <a:ext cx="2769630" cy="278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sv-SE"/>
              <a:t>Sammanfattning	2</a:t>
            </a:r>
            <a:endParaRPr/>
          </a:p>
          <a:p>
            <a:pPr indent="0" lvl="0" marL="0" rtl="0" algn="l">
              <a:lnSpc>
                <a:spcPct val="100000"/>
              </a:lnSpc>
              <a:spcBef>
                <a:spcPts val="500"/>
              </a:spcBef>
              <a:spcAft>
                <a:spcPts val="0"/>
              </a:spcAft>
              <a:buClr>
                <a:schemeClr val="dk1"/>
              </a:buClr>
              <a:buSzPts val="1200"/>
              <a:buFont typeface="Arial"/>
              <a:buNone/>
            </a:pPr>
            <a:r>
              <a:rPr lang="sv-SE"/>
              <a:t>Fakta om undersökningen 	10</a:t>
            </a:r>
            <a:endParaRPr/>
          </a:p>
          <a:p>
            <a:pPr indent="0" lvl="1" marL="0" rtl="0" algn="l">
              <a:lnSpc>
                <a:spcPct val="100000"/>
              </a:lnSpc>
              <a:spcBef>
                <a:spcPts val="0"/>
              </a:spcBef>
              <a:spcAft>
                <a:spcPts val="0"/>
              </a:spcAft>
              <a:buSzPts val="1000"/>
              <a:buNone/>
            </a:pPr>
            <a:r>
              <a:rPr lang="sv-SE"/>
              <a:t>Svarsfrekvens	13</a:t>
            </a:r>
            <a:br>
              <a:rPr lang="sv-SE"/>
            </a:br>
            <a:r>
              <a:rPr lang="sv-SE"/>
              <a:t>Viktning och statistisk säkerhet	14</a:t>
            </a:r>
            <a:endParaRPr/>
          </a:p>
          <a:p>
            <a:pPr indent="0" lvl="0" marL="0" rtl="0" algn="l">
              <a:lnSpc>
                <a:spcPct val="100000"/>
              </a:lnSpc>
              <a:spcBef>
                <a:spcPts val="500"/>
              </a:spcBef>
              <a:spcAft>
                <a:spcPts val="0"/>
              </a:spcAft>
              <a:buClr>
                <a:schemeClr val="dk1"/>
              </a:buClr>
              <a:buSzPts val="1200"/>
              <a:buFont typeface="Arial"/>
              <a:buNone/>
            </a:pPr>
            <a:r>
              <a:rPr lang="sv-SE"/>
              <a:t>Resultat	15</a:t>
            </a:r>
            <a:endParaRPr/>
          </a:p>
          <a:p>
            <a:pPr indent="0" lvl="0" marL="0" rtl="0" algn="l">
              <a:lnSpc>
                <a:spcPct val="100000"/>
              </a:lnSpc>
              <a:spcBef>
                <a:spcPts val="500"/>
              </a:spcBef>
              <a:spcAft>
                <a:spcPts val="0"/>
              </a:spcAft>
              <a:buClr>
                <a:schemeClr val="dk1"/>
              </a:buClr>
              <a:buSzPts val="1200"/>
              <a:buFont typeface="Arial"/>
              <a:buNone/>
            </a:pPr>
            <a:r>
              <a:t/>
            </a:r>
            <a:endParaRPr/>
          </a:p>
          <a:p>
            <a:pPr indent="0" lvl="0" marL="0" rtl="0" algn="l">
              <a:lnSpc>
                <a:spcPct val="100000"/>
              </a:lnSpc>
              <a:spcBef>
                <a:spcPts val="500"/>
              </a:spcBef>
              <a:spcAft>
                <a:spcPts val="0"/>
              </a:spcAft>
              <a:buClr>
                <a:schemeClr val="dk1"/>
              </a:buClr>
              <a:buSzPts val="1200"/>
              <a:buFont typeface="Arial"/>
              <a:buNone/>
            </a:pPr>
            <a:r>
              <a:rPr lang="sv-SE"/>
              <a:t>Externa bilagor</a:t>
            </a:r>
            <a:endParaRPr/>
          </a:p>
          <a:p>
            <a:pPr indent="0" lvl="1" marL="0" rtl="0" algn="l">
              <a:lnSpc>
                <a:spcPct val="100000"/>
              </a:lnSpc>
              <a:spcBef>
                <a:spcPts val="0"/>
              </a:spcBef>
              <a:spcAft>
                <a:spcPts val="0"/>
              </a:spcAft>
              <a:buSzPts val="1000"/>
              <a:buNone/>
            </a:pPr>
            <a:r>
              <a:rPr lang="sv-SE"/>
              <a:t>Bilaga 1 och 2. Öppna svar</a:t>
            </a:r>
            <a:endParaRPr/>
          </a:p>
          <a:p>
            <a:pPr indent="0" lvl="1" marL="0" rtl="0" algn="l">
              <a:lnSpc>
                <a:spcPct val="100000"/>
              </a:lnSpc>
              <a:spcBef>
                <a:spcPts val="0"/>
              </a:spcBef>
              <a:spcAft>
                <a:spcPts val="0"/>
              </a:spcAft>
              <a:buSzPts val="1000"/>
              <a:buNone/>
            </a:pPr>
            <a:r>
              <a:rPr lang="sv-SE"/>
              <a:t>Bilaga 3. Tabell med svar och signifikans</a:t>
            </a:r>
            <a:endParaRPr/>
          </a:p>
          <a:p>
            <a:pPr indent="0" lvl="1" marL="0" rtl="0" algn="l">
              <a:lnSpc>
                <a:spcPct val="100000"/>
              </a:lnSpc>
              <a:spcBef>
                <a:spcPts val="0"/>
              </a:spcBef>
              <a:spcAft>
                <a:spcPts val="0"/>
              </a:spcAft>
              <a:buSzPts val="1000"/>
              <a:buNone/>
            </a:pPr>
            <a:r>
              <a:rPr lang="sv-SE"/>
              <a:t>Bilaga 4. Enkät</a:t>
            </a:r>
            <a:endParaRPr/>
          </a:p>
        </p:txBody>
      </p:sp>
      <p:sp>
        <p:nvSpPr>
          <p:cNvPr id="135" name="Google Shape;135;p2"/>
          <p:cNvSpPr txBox="1"/>
          <p:nvPr>
            <p:ph type="title"/>
          </p:nvPr>
        </p:nvSpPr>
        <p:spPr>
          <a:xfrm>
            <a:off x="419100" y="2024062"/>
            <a:ext cx="3981600" cy="2646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6000"/>
              <a:buFont typeface="Arial"/>
              <a:buNone/>
            </a:pPr>
            <a:r>
              <a:rPr lang="sv-SE"/>
              <a:t>Innehåll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0"/>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VERBALT ELLER PSYKISKT VÅLD</a:t>
            </a:r>
            <a:endParaRPr/>
          </a:p>
        </p:txBody>
      </p:sp>
      <p:sp>
        <p:nvSpPr>
          <p:cNvPr id="287" name="Google Shape;287;p20"/>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pic>
        <p:nvPicPr>
          <p:cNvPr id="288" name="Google Shape;288;p20"/>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289" name="Google Shape;289;p20"/>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290" name="Google Shape;290;p20"/>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VERBALT ELLER PSYKISKT VÅLD</a:t>
            </a:r>
            <a:endParaRPr/>
          </a:p>
        </p:txBody>
      </p:sp>
      <p:sp>
        <p:nvSpPr>
          <p:cNvPr id="296" name="Google Shape;296;p21"/>
          <p:cNvSpPr txBox="1"/>
          <p:nvPr>
            <p:ph idx="1" type="body"/>
          </p:nvPr>
        </p:nvSpPr>
        <p:spPr>
          <a:xfrm>
            <a:off x="419100" y="673100"/>
            <a:ext cx="7962900"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Jämfört med 2016 har en ökning skett bland de som utsatts för verbalt eller psykiskt våld dagligen eller så gott som dagligen</a:t>
            </a:r>
            <a:endParaRPr/>
          </a:p>
        </p:txBody>
      </p:sp>
      <p:sp>
        <p:nvSpPr>
          <p:cNvPr id="297" name="Google Shape;297;p21"/>
          <p:cNvSpPr txBox="1"/>
          <p:nvPr>
            <p:ph idx="3" type="body"/>
          </p:nvPr>
        </p:nvSpPr>
        <p:spPr>
          <a:xfrm>
            <a:off x="444500" y="1502626"/>
            <a:ext cx="7114048"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förbjudit dig att ha kontakt med någon person, hindrat dig att lämna hemmet, bestämt vad du får eller inte får göra eller tycka eller hotat dig så att du känt dig rädd?</a:t>
            </a:r>
            <a:endParaRPr/>
          </a:p>
        </p:txBody>
      </p:sp>
      <p:sp>
        <p:nvSpPr>
          <p:cNvPr id="298" name="Google Shape;298;p21"/>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verbalt eller psykiskt våld i en nära relation.</a:t>
            </a:r>
            <a:endParaRPr/>
          </a:p>
          <a:p>
            <a:pPr indent="0" lvl="0" marL="0" rtl="0" algn="l">
              <a:spcBef>
                <a:spcPts val="0"/>
              </a:spcBef>
              <a:spcAft>
                <a:spcPts val="0"/>
              </a:spcAft>
              <a:buNone/>
            </a:pPr>
            <a:r>
              <a:rPr lang="sv-SE"/>
              <a:t>*Svarsalternativet var endast med i den föregående undersökningen.</a:t>
            </a:r>
            <a:endParaRPr/>
          </a:p>
        </p:txBody>
      </p:sp>
      <p:sp>
        <p:nvSpPr>
          <p:cNvPr id="299" name="Google Shape;299;p21"/>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00" name="Google Shape;300;p21"/>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FYSISKT VÅLD</a:t>
            </a:r>
            <a:endParaRPr/>
          </a:p>
        </p:txBody>
      </p:sp>
      <p:sp>
        <p:nvSpPr>
          <p:cNvPr id="306" name="Google Shape;306;p22"/>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Andelen som uppger att de blivit utsatta för fysiskt våld av en partner har minskat något jämfört med 2016 </a:t>
            </a:r>
            <a:endParaRPr/>
          </a:p>
        </p:txBody>
      </p:sp>
      <p:sp>
        <p:nvSpPr>
          <p:cNvPr id="307" name="Google Shape;307;p22"/>
          <p:cNvSpPr txBox="1"/>
          <p:nvPr>
            <p:ph idx="2" type="body"/>
          </p:nvPr>
        </p:nvSpPr>
        <p:spPr>
          <a:xfrm>
            <a:off x="6102736" y="1923626"/>
            <a:ext cx="2546636" cy="2635674"/>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050"/>
              <a:buNone/>
            </a:pPr>
            <a:r>
              <a:t/>
            </a:r>
            <a:endParaRPr/>
          </a:p>
        </p:txBody>
      </p:sp>
      <p:sp>
        <p:nvSpPr>
          <p:cNvPr id="308" name="Google Shape;308;p22"/>
          <p:cNvSpPr txBox="1"/>
          <p:nvPr>
            <p:ph idx="3" type="body"/>
          </p:nvPr>
        </p:nvSpPr>
        <p:spPr>
          <a:xfrm>
            <a:off x="444500" y="1502626"/>
            <a:ext cx="6530974"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hållit hårt i dig, knuffat dig, kastat något hårt mot dig, gett dig en örfil eller på annat sätt gjort dig illa med något föremål, slag, sparkar eller liknande?</a:t>
            </a:r>
            <a:endParaRPr/>
          </a:p>
        </p:txBody>
      </p:sp>
      <p:sp>
        <p:nvSpPr>
          <p:cNvPr id="309" name="Google Shape;309;p22"/>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10" name="Google Shape;310;p22"/>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11" name="Google Shape;311;p22"/>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3"/>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FYSISKT VÅLD</a:t>
            </a:r>
            <a:endParaRPr/>
          </a:p>
        </p:txBody>
      </p:sp>
      <p:sp>
        <p:nvSpPr>
          <p:cNvPr id="317" name="Google Shape;317;p23"/>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pic>
        <p:nvPicPr>
          <p:cNvPr id="318" name="Google Shape;318;p23"/>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319" name="Google Shape;319;p23"/>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20" name="Google Shape;320;p23"/>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FYSISKT VÅLD</a:t>
            </a:r>
            <a:endParaRPr/>
          </a:p>
        </p:txBody>
      </p:sp>
      <p:sp>
        <p:nvSpPr>
          <p:cNvPr id="326" name="Google Shape;326;p24"/>
          <p:cNvSpPr txBox="1"/>
          <p:nvPr>
            <p:ph idx="1" type="body"/>
          </p:nvPr>
        </p:nvSpPr>
        <p:spPr>
          <a:xfrm>
            <a:off x="419100" y="673100"/>
            <a:ext cx="7533409"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Det fysiska våldet har för majoriteten skett för mer än ett år sedan, det har dock skett mer frekvent jämfört med 2016</a:t>
            </a:r>
            <a:endParaRPr/>
          </a:p>
        </p:txBody>
      </p:sp>
      <p:sp>
        <p:nvSpPr>
          <p:cNvPr id="327" name="Google Shape;327;p24"/>
          <p:cNvSpPr txBox="1"/>
          <p:nvPr>
            <p:ph idx="3" type="body"/>
          </p:nvPr>
        </p:nvSpPr>
        <p:spPr>
          <a:xfrm>
            <a:off x="444499" y="1502626"/>
            <a:ext cx="6593609"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hållit hårt i dig, knuffat dig, kastat något hårt mot dig, gett dig en örfil eller på annat sätt gjort dig illa med något föremål, slag, sparkar eller liknande?</a:t>
            </a:r>
            <a:endParaRPr/>
          </a:p>
        </p:txBody>
      </p:sp>
      <p:sp>
        <p:nvSpPr>
          <p:cNvPr id="328" name="Google Shape;328;p2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fysiskt våld i en nära relation.</a:t>
            </a:r>
            <a:endParaRPr/>
          </a:p>
          <a:p>
            <a:pPr indent="0" lvl="0" marL="0" rtl="0" algn="l">
              <a:spcBef>
                <a:spcPts val="0"/>
              </a:spcBef>
              <a:spcAft>
                <a:spcPts val="0"/>
              </a:spcAft>
              <a:buNone/>
            </a:pPr>
            <a:r>
              <a:rPr lang="sv-SE"/>
              <a:t>*Svarsalternativet var endast med i den föregående undersökningen.</a:t>
            </a:r>
            <a:endParaRPr/>
          </a:p>
        </p:txBody>
      </p:sp>
      <p:sp>
        <p:nvSpPr>
          <p:cNvPr id="329" name="Google Shape;329;p2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30" name="Google Shape;330;p24"/>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SEXUELLT VÅLD</a:t>
            </a:r>
            <a:endParaRPr/>
          </a:p>
        </p:txBody>
      </p:sp>
      <p:sp>
        <p:nvSpPr>
          <p:cNvPr id="336" name="Google Shape;336;p25"/>
          <p:cNvSpPr txBox="1"/>
          <p:nvPr>
            <p:ph idx="1" type="body"/>
          </p:nvPr>
        </p:nvSpPr>
        <p:spPr>
          <a:xfrm>
            <a:off x="419100" y="673100"/>
            <a:ext cx="7257434"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Andelen utsatta för sexuellt våld av en nuvarande eller tidigare partner är så gott som oförändrad över tid</a:t>
            </a:r>
            <a:endParaRPr/>
          </a:p>
        </p:txBody>
      </p:sp>
      <p:sp>
        <p:nvSpPr>
          <p:cNvPr id="337" name="Google Shape;337;p25"/>
          <p:cNvSpPr txBox="1"/>
          <p:nvPr>
            <p:ph idx="2" type="body"/>
          </p:nvPr>
        </p:nvSpPr>
        <p:spPr>
          <a:xfrm>
            <a:off x="6102736" y="1923626"/>
            <a:ext cx="2546636" cy="2635674"/>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050"/>
              <a:buNone/>
            </a:pPr>
            <a:r>
              <a:t/>
            </a:r>
            <a:endParaRPr/>
          </a:p>
        </p:txBody>
      </p:sp>
      <p:sp>
        <p:nvSpPr>
          <p:cNvPr id="338" name="Google Shape;338;p25"/>
          <p:cNvSpPr txBox="1"/>
          <p:nvPr>
            <p:ph idx="3" type="body"/>
          </p:nvPr>
        </p:nvSpPr>
        <p:spPr>
          <a:xfrm>
            <a:off x="444500" y="1502626"/>
            <a:ext cx="7134988"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involverat dig i en sexuell handling mot din vilja eller tvingat dig till en sexuell handling genom att hota, hålla fast eller utnyttjat att du varit berusad eller liknande?</a:t>
            </a:r>
            <a:endParaRPr/>
          </a:p>
        </p:txBody>
      </p:sp>
      <p:sp>
        <p:nvSpPr>
          <p:cNvPr id="339" name="Google Shape;339;p25"/>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40" name="Google Shape;340;p2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41" name="Google Shape;341;p25"/>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6"/>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SEXUELLT VÅLD</a:t>
            </a:r>
            <a:endParaRPr/>
          </a:p>
        </p:txBody>
      </p:sp>
      <p:sp>
        <p:nvSpPr>
          <p:cNvPr id="347" name="Google Shape;347;p26"/>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200"/>
              <a:buNone/>
            </a:pPr>
            <a:r>
              <a:rPr lang="sv-SE"/>
              <a:t>Brytningstabell – Åldersgrupp och barn i hushållet</a:t>
            </a:r>
            <a:endParaRPr/>
          </a:p>
        </p:txBody>
      </p:sp>
      <p:pic>
        <p:nvPicPr>
          <p:cNvPr id="348" name="Google Shape;348;p26"/>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349" name="Google Shape;349;p26"/>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50" name="Google Shape;350;p26"/>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SEXUELLT VÅLD</a:t>
            </a:r>
            <a:endParaRPr/>
          </a:p>
        </p:txBody>
      </p:sp>
      <p:sp>
        <p:nvSpPr>
          <p:cNvPr id="356" name="Google Shape;356;p27"/>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Frekvensen av det sexuella våldet skiljer sig endast marginellt mellan åren</a:t>
            </a:r>
            <a:endParaRPr/>
          </a:p>
        </p:txBody>
      </p:sp>
      <p:sp>
        <p:nvSpPr>
          <p:cNvPr id="357" name="Google Shape;357;p27"/>
          <p:cNvSpPr txBox="1"/>
          <p:nvPr>
            <p:ph idx="3" type="body"/>
          </p:nvPr>
        </p:nvSpPr>
        <p:spPr>
          <a:xfrm>
            <a:off x="444500" y="1502626"/>
            <a:ext cx="7134988"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involverat dig i en sexuell handling mot din vilja eller tvingat dig till en sexuell handling genom att hota, hålla fast eller utnyttjat att du varit berusad eller liknande?</a:t>
            </a:r>
            <a:endParaRPr/>
          </a:p>
        </p:txBody>
      </p:sp>
      <p:sp>
        <p:nvSpPr>
          <p:cNvPr id="358" name="Google Shape;358;p2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sexuellt våld i en nära relation.</a:t>
            </a:r>
            <a:endParaRPr/>
          </a:p>
          <a:p>
            <a:pPr indent="0" lvl="0" marL="0" rtl="0" algn="l">
              <a:spcBef>
                <a:spcPts val="0"/>
              </a:spcBef>
              <a:spcAft>
                <a:spcPts val="0"/>
              </a:spcAft>
              <a:buNone/>
            </a:pPr>
            <a:r>
              <a:rPr lang="sv-SE"/>
              <a:t>*Svarsalternativet var endast med i den föregående undersökningen.</a:t>
            </a:r>
            <a:endParaRPr/>
          </a:p>
        </p:txBody>
      </p:sp>
      <p:sp>
        <p:nvSpPr>
          <p:cNvPr id="359" name="Google Shape;359;p2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60" name="Google Shape;360;p27"/>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8"/>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TRAKASSERIER</a:t>
            </a:r>
            <a:endParaRPr/>
          </a:p>
        </p:txBody>
      </p:sp>
      <p:sp>
        <p:nvSpPr>
          <p:cNvPr id="366" name="Google Shape;366;p28"/>
          <p:cNvSpPr txBox="1"/>
          <p:nvPr>
            <p:ph idx="1" type="body"/>
          </p:nvPr>
        </p:nvSpPr>
        <p:spPr>
          <a:xfrm>
            <a:off x="419100" y="673100"/>
            <a:ext cx="7353300"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Sedan 2016 har andelen som uppger att de har blivit utsatta för trakasserier minskat</a:t>
            </a:r>
            <a:endParaRPr/>
          </a:p>
        </p:txBody>
      </p:sp>
      <p:sp>
        <p:nvSpPr>
          <p:cNvPr id="367" name="Google Shape;367;p28"/>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förföljt eller trakasserat dig*?</a:t>
            </a:r>
            <a:endParaRPr/>
          </a:p>
        </p:txBody>
      </p:sp>
      <p:sp>
        <p:nvSpPr>
          <p:cNvPr id="368" name="Google Shape;368;p28"/>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a:p>
            <a:pPr indent="0" lvl="0" marL="0" rtl="0" algn="l">
              <a:spcBef>
                <a:spcPts val="0"/>
              </a:spcBef>
              <a:spcAft>
                <a:spcPts val="0"/>
              </a:spcAft>
              <a:buNone/>
            </a:pPr>
            <a:r>
              <a:rPr lang="sv-SE"/>
              <a:t>*Det kan handla om oönskade mejl, SMS, inlägg i sociala medier, telefonsamtal, ryktesspridning, besök eller liknande? Det kan även röra sig om att håna, förnedra eller skuldbelägga.</a:t>
            </a:r>
            <a:endParaRPr/>
          </a:p>
        </p:txBody>
      </p:sp>
      <p:sp>
        <p:nvSpPr>
          <p:cNvPr id="369" name="Google Shape;369;p28"/>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70" name="Google Shape;370;p28"/>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9"/>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TRAKASSERIER</a:t>
            </a:r>
            <a:endParaRPr/>
          </a:p>
        </p:txBody>
      </p:sp>
      <p:sp>
        <p:nvSpPr>
          <p:cNvPr id="376" name="Google Shape;376;p29"/>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pic>
        <p:nvPicPr>
          <p:cNvPr id="377" name="Google Shape;377;p29"/>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378" name="Google Shape;378;p29"/>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79" name="Google Shape;379;p29"/>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3"/>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141" name="Google Shape;141;p3"/>
          <p:cNvSpPr txBox="1"/>
          <p:nvPr>
            <p:ph type="title"/>
          </p:nvPr>
        </p:nvSpPr>
        <p:spPr>
          <a:xfrm>
            <a:off x="425600" y="581894"/>
            <a:ext cx="6423067" cy="11477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6000"/>
              <a:buFont typeface="Arial"/>
              <a:buNone/>
            </a:pPr>
            <a:r>
              <a:rPr lang="sv-SE">
                <a:solidFill>
                  <a:schemeClr val="lt1"/>
                </a:solidFill>
              </a:rPr>
              <a:t>Sammanfattning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TRAKASSERIER</a:t>
            </a:r>
            <a:endParaRPr/>
          </a:p>
        </p:txBody>
      </p:sp>
      <p:sp>
        <p:nvSpPr>
          <p:cNvPr id="385" name="Google Shape;385;p30"/>
          <p:cNvSpPr txBox="1"/>
          <p:nvPr>
            <p:ph idx="1" type="body"/>
          </p:nvPr>
        </p:nvSpPr>
        <p:spPr>
          <a:xfrm>
            <a:off x="419100" y="673100"/>
            <a:ext cx="7588827"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Sju av tio av de som har blivit utsatta för trakasserier av en partner uppger att det skedde för mer än ett år sedan</a:t>
            </a:r>
            <a:endParaRPr/>
          </a:p>
        </p:txBody>
      </p:sp>
      <p:sp>
        <p:nvSpPr>
          <p:cNvPr id="386" name="Google Shape;386;p30"/>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en nuvarande eller tidigare partner förföljt eller trakasserat dig*?</a:t>
            </a:r>
            <a:endParaRPr/>
          </a:p>
        </p:txBody>
      </p:sp>
      <p:sp>
        <p:nvSpPr>
          <p:cNvPr id="387" name="Google Shape;387;p30"/>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trakasserier i en nära relation.</a:t>
            </a:r>
            <a:endParaRPr/>
          </a:p>
          <a:p>
            <a:pPr indent="0" lvl="0" marL="0" rtl="0" algn="l">
              <a:spcBef>
                <a:spcPts val="0"/>
              </a:spcBef>
              <a:spcAft>
                <a:spcPts val="0"/>
              </a:spcAft>
              <a:buNone/>
            </a:pPr>
            <a:r>
              <a:rPr lang="sv-SE"/>
              <a:t>*Det kan handla om oönskade mejl, SMS, inlägg i sociala medier, telefonsamtal, ryktesspridning, besök eller liknande? Det kan även röra sig om att håna, förnedra eller skuldbelägga.</a:t>
            </a:r>
            <a:endParaRPr/>
          </a:p>
          <a:p>
            <a:pPr indent="0" lvl="0" marL="0" rtl="0" algn="l">
              <a:spcBef>
                <a:spcPts val="0"/>
              </a:spcBef>
              <a:spcAft>
                <a:spcPts val="0"/>
              </a:spcAft>
              <a:buNone/>
            </a:pPr>
            <a:r>
              <a:rPr lang="sv-SE"/>
              <a:t>**Svarsalternativet var endast med i den föregående undersökningen.</a:t>
            </a:r>
            <a:endParaRPr/>
          </a:p>
        </p:txBody>
      </p:sp>
      <p:sp>
        <p:nvSpPr>
          <p:cNvPr id="388" name="Google Shape;388;p30"/>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89" name="Google Shape;389;p30"/>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1"/>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PSYKISKT ELLER FYSISKT VÅLD TILL FÖLJD AV ENS AGERANDE</a:t>
            </a:r>
            <a:endParaRPr/>
          </a:p>
        </p:txBody>
      </p:sp>
      <p:sp>
        <p:nvSpPr>
          <p:cNvPr id="395" name="Google Shape;395;p31"/>
          <p:cNvSpPr txBox="1"/>
          <p:nvPr>
            <p:ph idx="1" type="body"/>
          </p:nvPr>
        </p:nvSpPr>
        <p:spPr>
          <a:xfrm>
            <a:off x="419100" y="673100"/>
            <a:ext cx="7637318"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Knappt en av tio har blivit utsatt för psykiskt eller fysiskt våld för att man agerat på ett olämpligt sätt enligt partner/familj</a:t>
            </a:r>
            <a:endParaRPr/>
          </a:p>
        </p:txBody>
      </p:sp>
      <p:sp>
        <p:nvSpPr>
          <p:cNvPr id="396" name="Google Shape;396;p31"/>
          <p:cNvSpPr txBox="1"/>
          <p:nvPr>
            <p:ph idx="3" type="body"/>
          </p:nvPr>
        </p:nvSpPr>
        <p:spPr>
          <a:xfrm>
            <a:off x="444500" y="1502626"/>
            <a:ext cx="606713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du utsatts för hot, våld, trakasserier, förföljelse eller liknande på grund av att du agerat på ett sätt som nuvarande eller tidigare partner/familj inte anser vara lämpligt?</a:t>
            </a:r>
            <a:endParaRPr/>
          </a:p>
        </p:txBody>
      </p:sp>
      <p:sp>
        <p:nvSpPr>
          <p:cNvPr id="397" name="Google Shape;397;p31"/>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398" name="Google Shape;398;p31"/>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399" name="Google Shape;399;p31"/>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2"/>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PSYKISKT ELLER FYSISKT VÅLD TILL FÖLJD AV ENS AGERANDE</a:t>
            </a:r>
            <a:endParaRPr/>
          </a:p>
        </p:txBody>
      </p:sp>
      <p:sp>
        <p:nvSpPr>
          <p:cNvPr id="405" name="Google Shape;405;p32"/>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pic>
        <p:nvPicPr>
          <p:cNvPr id="406" name="Google Shape;406;p32"/>
          <p:cNvPicPr preferRelativeResize="0"/>
          <p:nvPr>
            <p:ph idx="2" type="body"/>
          </p:nvPr>
        </p:nvPicPr>
        <p:blipFill rotWithShape="1">
          <a:blip r:embed="rId3">
            <a:alphaModFix/>
          </a:blip>
          <a:srcRect b="0" l="0" r="0" t="0"/>
          <a:stretch/>
        </p:blipFill>
        <p:spPr>
          <a:xfrm>
            <a:off x="431799" y="1971715"/>
            <a:ext cx="6690360" cy="2400300"/>
          </a:xfrm>
          <a:prstGeom prst="rect">
            <a:avLst/>
          </a:prstGeom>
          <a:noFill/>
          <a:ln>
            <a:noFill/>
          </a:ln>
        </p:spPr>
      </p:pic>
      <p:sp>
        <p:nvSpPr>
          <p:cNvPr id="407" name="Google Shape;407;p32"/>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408" name="Google Shape;408;p32"/>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3"/>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PSYKISKT ELLER FYSISKT VÅLD TILL FÖLJD AV ENS AGERANDE</a:t>
            </a:r>
            <a:endParaRPr/>
          </a:p>
        </p:txBody>
      </p:sp>
      <p:sp>
        <p:nvSpPr>
          <p:cNvPr id="414" name="Google Shape;414;p33"/>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Åtta procent uppger att de utsatts för psykiskt eller fysiskt våld som en konsekvens av deras agerande</a:t>
            </a:r>
            <a:endParaRPr/>
          </a:p>
        </p:txBody>
      </p:sp>
      <p:sp>
        <p:nvSpPr>
          <p:cNvPr id="415" name="Google Shape;415;p33"/>
          <p:cNvSpPr txBox="1"/>
          <p:nvPr>
            <p:ph idx="3" type="body"/>
          </p:nvPr>
        </p:nvSpPr>
        <p:spPr>
          <a:xfrm>
            <a:off x="444500" y="1502626"/>
            <a:ext cx="6053282"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hänt att du utsatts för hot, våld, trakasserier, förföljelse eller liknande på grund av att du agerat på ett sätt som nuvarande eller tidigare partner/familj inte anser vara lämpligt?</a:t>
            </a:r>
            <a:endParaRPr/>
          </a:p>
        </p:txBody>
      </p:sp>
      <p:sp>
        <p:nvSpPr>
          <p:cNvPr id="416" name="Google Shape;416;p33"/>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Samtliga respondenter.</a:t>
            </a:r>
            <a:endParaRPr/>
          </a:p>
        </p:txBody>
      </p:sp>
      <p:sp>
        <p:nvSpPr>
          <p:cNvPr id="417" name="Google Shape;417;p33"/>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418" name="Google Shape;418;p33"/>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4"/>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EKONOMISKA FAKTORER</a:t>
            </a:r>
            <a:endParaRPr/>
          </a:p>
        </p:txBody>
      </p:sp>
      <p:sp>
        <p:nvSpPr>
          <p:cNvPr id="424" name="Google Shape;424;p34"/>
          <p:cNvSpPr txBox="1"/>
          <p:nvPr>
            <p:ph idx="1" type="body"/>
          </p:nvPr>
        </p:nvSpPr>
        <p:spPr>
          <a:xfrm>
            <a:off x="419100" y="673100"/>
            <a:ext cx="7193973"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Två av fem har i någon utsträckning hindrats från att förändra sin situation eller söka hjälp på grund av ekonomiska faktorer</a:t>
            </a:r>
            <a:endParaRPr/>
          </a:p>
        </p:txBody>
      </p:sp>
      <p:sp>
        <p:nvSpPr>
          <p:cNvPr id="425" name="Google Shape;425;p34"/>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ekonomiska faktorer någon gång påverkat dig att inte försöka förändra din situation eller söka hjälp?</a:t>
            </a:r>
            <a:endParaRPr/>
          </a:p>
        </p:txBody>
      </p:sp>
      <p:sp>
        <p:nvSpPr>
          <p:cNvPr id="426" name="Google Shape;426;p3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a:t>
            </a:r>
            <a:endParaRPr/>
          </a:p>
        </p:txBody>
      </p:sp>
      <p:sp>
        <p:nvSpPr>
          <p:cNvPr id="427" name="Google Shape;427;p3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428" name="Google Shape;428;p34"/>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5"/>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EKONOMISKA FAKTORER</a:t>
            </a:r>
            <a:endParaRPr/>
          </a:p>
        </p:txBody>
      </p:sp>
      <p:sp>
        <p:nvSpPr>
          <p:cNvPr id="434" name="Google Shape;434;p35"/>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sp>
        <p:nvSpPr>
          <p:cNvPr id="435" name="Google Shape;435;p35"/>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a:t>
            </a:r>
            <a:endParaRPr/>
          </a:p>
        </p:txBody>
      </p:sp>
      <p:sp>
        <p:nvSpPr>
          <p:cNvPr id="436" name="Google Shape;436;p3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pic>
        <p:nvPicPr>
          <p:cNvPr id="437" name="Google Shape;437;p35"/>
          <p:cNvPicPr preferRelativeResize="0"/>
          <p:nvPr>
            <p:ph idx="2" type="body"/>
          </p:nvPr>
        </p:nvPicPr>
        <p:blipFill rotWithShape="1">
          <a:blip r:embed="rId3">
            <a:alphaModFix/>
          </a:blip>
          <a:srcRect b="0" l="0" r="0" t="0"/>
          <a:stretch/>
        </p:blipFill>
        <p:spPr>
          <a:xfrm>
            <a:off x="431799" y="2203709"/>
            <a:ext cx="6690360" cy="19278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6"/>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BARN I HUSHÅLLET</a:t>
            </a:r>
            <a:endParaRPr/>
          </a:p>
        </p:txBody>
      </p:sp>
      <p:sp>
        <p:nvSpPr>
          <p:cNvPr id="443" name="Google Shape;443;p36"/>
          <p:cNvSpPr txBox="1"/>
          <p:nvPr>
            <p:ph idx="1" type="body"/>
          </p:nvPr>
        </p:nvSpPr>
        <p:spPr>
          <a:xfrm>
            <a:off x="419100" y="673100"/>
            <a:ext cx="8045278"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1800"/>
              <a:buNone/>
            </a:pPr>
            <a:r>
              <a:rPr lang="sv-SE" sz="1800"/>
              <a:t>Drygt hälften uppger att de i någon utsträckning har hindrats från att förändra sin situation eller söka hjälp på grund av att det finns barn i hushållet</a:t>
            </a:r>
            <a:endParaRPr/>
          </a:p>
        </p:txBody>
      </p:sp>
      <p:sp>
        <p:nvSpPr>
          <p:cNvPr id="444" name="Google Shape;444;p36"/>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det faktum att det finns barn i hushållet påverkat dig att inte försöka förändra din situation eller söka hjälp?</a:t>
            </a:r>
            <a:endParaRPr/>
          </a:p>
        </p:txBody>
      </p:sp>
      <p:sp>
        <p:nvSpPr>
          <p:cNvPr id="445" name="Google Shape;445;p36"/>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 och som bor tillsammans med barn.</a:t>
            </a:r>
            <a:endParaRPr/>
          </a:p>
        </p:txBody>
      </p:sp>
      <p:sp>
        <p:nvSpPr>
          <p:cNvPr id="446" name="Google Shape;446;p36"/>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447" name="Google Shape;447;p36"/>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7"/>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BARN I HUSHÅLLET</a:t>
            </a:r>
            <a:endParaRPr/>
          </a:p>
        </p:txBody>
      </p:sp>
      <p:sp>
        <p:nvSpPr>
          <p:cNvPr id="453" name="Google Shape;453;p37"/>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sp>
        <p:nvSpPr>
          <p:cNvPr id="454" name="Google Shape;454;p3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 och som bor tillsammans med barn.</a:t>
            </a:r>
            <a:endParaRPr/>
          </a:p>
        </p:txBody>
      </p:sp>
      <p:sp>
        <p:nvSpPr>
          <p:cNvPr id="455" name="Google Shape;455;p3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pic>
        <p:nvPicPr>
          <p:cNvPr id="456" name="Google Shape;456;p37"/>
          <p:cNvPicPr preferRelativeResize="0"/>
          <p:nvPr>
            <p:ph idx="2" type="body"/>
          </p:nvPr>
        </p:nvPicPr>
        <p:blipFill rotWithShape="1">
          <a:blip r:embed="rId3">
            <a:alphaModFix/>
          </a:blip>
          <a:srcRect b="0" l="0" r="0" t="0"/>
          <a:stretch/>
        </p:blipFill>
        <p:spPr>
          <a:xfrm>
            <a:off x="1188244" y="2183606"/>
            <a:ext cx="5057775" cy="1933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8"/>
          <p:cNvSpPr txBox="1"/>
          <p:nvPr>
            <p:ph type="title"/>
          </p:nvPr>
        </p:nvSpPr>
        <p:spPr>
          <a:xfrm>
            <a:off x="43815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HJÄLP OCH STÖD – FLERVALSFRÅGA</a:t>
            </a:r>
            <a:endParaRPr/>
          </a:p>
        </p:txBody>
      </p:sp>
      <p:sp>
        <p:nvSpPr>
          <p:cNvPr id="462" name="Google Shape;462;p38"/>
          <p:cNvSpPr txBox="1"/>
          <p:nvPr>
            <p:ph idx="1" type="body"/>
          </p:nvPr>
        </p:nvSpPr>
        <p:spPr>
          <a:xfrm>
            <a:off x="419100" y="673100"/>
            <a:ext cx="7785786"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Andelen utsatta som söker hjälp har ökat. De flesta vänder sig till en familjemedlem eller vän men fler vänder sig också till polisen</a:t>
            </a:r>
            <a:endParaRPr/>
          </a:p>
        </p:txBody>
      </p:sp>
      <p:sp>
        <p:nvSpPr>
          <p:cNvPr id="463" name="Google Shape;463;p38"/>
          <p:cNvSpPr txBox="1"/>
          <p:nvPr>
            <p:ph idx="3" type="body"/>
          </p:nvPr>
        </p:nvSpPr>
        <p:spPr>
          <a:xfrm>
            <a:off x="444500" y="1502626"/>
            <a:ext cx="5400676" cy="39879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1000"/>
              <a:buNone/>
            </a:pPr>
            <a:r>
              <a:rPr lang="sv-SE"/>
              <a:t>Har dina upplevelser av hot eller våld medfört att du vänt dig till någon av nedanstående för att få hjälp?**</a:t>
            </a:r>
            <a:endParaRPr/>
          </a:p>
        </p:txBody>
      </p:sp>
      <p:sp>
        <p:nvSpPr>
          <p:cNvPr id="464" name="Google Shape;464;p38"/>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a:t>
            </a:r>
            <a:endParaRPr/>
          </a:p>
          <a:p>
            <a:pPr indent="0" lvl="0" marL="0" rtl="0" algn="l">
              <a:spcBef>
                <a:spcPts val="0"/>
              </a:spcBef>
              <a:spcAft>
                <a:spcPts val="0"/>
              </a:spcAft>
              <a:buNone/>
            </a:pPr>
            <a:r>
              <a:rPr lang="sv-SE"/>
              <a:t>*Svarsalternativet har tillkommit i årets undersökning.</a:t>
            </a:r>
            <a:br>
              <a:rPr lang="sv-SE"/>
            </a:br>
            <a:r>
              <a:rPr lang="sv-SE"/>
              <a:t>** Ny formulering 2025. År 2016: Ledde händelsen eller någon av dessa händelser till att du vände dig till någon för att få hjälp?</a:t>
            </a:r>
            <a:endParaRPr/>
          </a:p>
        </p:txBody>
      </p:sp>
      <p:sp>
        <p:nvSpPr>
          <p:cNvPr id="465" name="Google Shape;465;p38"/>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66" name="Google Shape;466;p38"/>
          <p:cNvSpPr txBox="1"/>
          <p:nvPr/>
        </p:nvSpPr>
        <p:spPr>
          <a:xfrm>
            <a:off x="3583462" y="3395535"/>
            <a:ext cx="27671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1200" u="none" cap="none" strike="noStrike">
                <a:solidFill>
                  <a:schemeClr val="dk1"/>
                </a:solidFill>
                <a:latin typeface="Arial"/>
                <a:ea typeface="Arial"/>
                <a:cs typeface="Arial"/>
                <a:sym typeface="Arial"/>
              </a:rPr>
              <a:t>Nästan alla nämner psykolog/terapeut</a:t>
            </a:r>
            <a:endParaRPr/>
          </a:p>
        </p:txBody>
      </p:sp>
      <p:sp>
        <p:nvSpPr>
          <p:cNvPr id="467" name="Google Shape;467;p38"/>
          <p:cNvSpPr/>
          <p:nvPr/>
        </p:nvSpPr>
        <p:spPr>
          <a:xfrm>
            <a:off x="3181864" y="3525382"/>
            <a:ext cx="444843" cy="45719"/>
          </a:xfrm>
          <a:prstGeom prst="rightArrow">
            <a:avLst>
              <a:gd fmla="val 50000" name="adj1"/>
              <a:gd fmla="val 50000" name="adj2"/>
            </a:avLst>
          </a:prstGeom>
          <a:solidFill>
            <a:srgbClr val="002060"/>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468" name="Google Shape;468;p38"/>
          <p:cNvGraphicFramePr/>
          <p:nvPr/>
        </p:nvGraphicFramePr>
        <p:xfrm>
          <a:off x="431800" y="1924050"/>
          <a:ext cx="5400675" cy="2635250"/>
        </p:xfrm>
        <a:graphic>
          <a:graphicData uri="http://schemas.openxmlformats.org/drawingml/2006/chart">
            <c:chart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9"/>
          <p:cNvSpPr txBox="1"/>
          <p:nvPr>
            <p:ph type="title"/>
          </p:nvPr>
        </p:nvSpPr>
        <p:spPr>
          <a:xfrm>
            <a:off x="431800" y="177800"/>
            <a:ext cx="6530400" cy="450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1200"/>
              <a:buFont typeface="Arial"/>
              <a:buNone/>
            </a:pPr>
            <a:r>
              <a:rPr lang="sv-SE"/>
              <a:t>HJÄLP OCH STÖD – FLERVALSFRÅGA</a:t>
            </a:r>
            <a:endParaRPr/>
          </a:p>
        </p:txBody>
      </p:sp>
      <p:sp>
        <p:nvSpPr>
          <p:cNvPr id="474" name="Google Shape;474;p39"/>
          <p:cNvSpPr txBox="1"/>
          <p:nvPr>
            <p:ph idx="1" type="body"/>
          </p:nvPr>
        </p:nvSpPr>
        <p:spPr>
          <a:xfrm>
            <a:off x="419100" y="673100"/>
            <a:ext cx="6530975" cy="78422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1"/>
              </a:buClr>
              <a:buSzPts val="2000"/>
              <a:buNone/>
            </a:pPr>
            <a:r>
              <a:rPr lang="sv-SE" sz="2000"/>
              <a:t>Brytningstabell – Åldersgrupp och barn i hushållet</a:t>
            </a:r>
            <a:endParaRPr/>
          </a:p>
        </p:txBody>
      </p:sp>
      <p:sp>
        <p:nvSpPr>
          <p:cNvPr id="475" name="Google Shape;475;p39"/>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sv-SE"/>
              <a:t>Bas: De som någon gång blivit utsatt för hot eller våld i en nära relation.</a:t>
            </a:r>
            <a:endParaRPr/>
          </a:p>
        </p:txBody>
      </p:sp>
      <p:sp>
        <p:nvSpPr>
          <p:cNvPr id="476" name="Google Shape;476;p39"/>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pic>
        <p:nvPicPr>
          <p:cNvPr id="477" name="Google Shape;477;p39"/>
          <p:cNvPicPr preferRelativeResize="0"/>
          <p:nvPr>
            <p:ph idx="2" type="body"/>
          </p:nvPr>
        </p:nvPicPr>
        <p:blipFill rotWithShape="1">
          <a:blip r:embed="rId3">
            <a:alphaModFix/>
          </a:blip>
          <a:srcRect b="0" l="0" r="0" t="0"/>
          <a:stretch/>
        </p:blipFill>
        <p:spPr>
          <a:xfrm>
            <a:off x="431799" y="1799590"/>
            <a:ext cx="6690360" cy="27508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Sammanfattning</a:t>
            </a:r>
            <a:endParaRPr/>
          </a:p>
        </p:txBody>
      </p:sp>
      <p:sp>
        <p:nvSpPr>
          <p:cNvPr id="147" name="Google Shape;147;p4"/>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TVÅ AV TRE BOR MED MAKE/MAKA/SAMBO/PARTNER OCH FYRA AV 10 BOR MED BARN</a:t>
            </a:r>
            <a:endParaRPr/>
          </a:p>
          <a:p>
            <a:pPr indent="0" lvl="0" marL="0" rtl="0" algn="l">
              <a:lnSpc>
                <a:spcPct val="110000"/>
              </a:lnSpc>
              <a:spcBef>
                <a:spcPts val="750"/>
              </a:spcBef>
              <a:spcAft>
                <a:spcPts val="0"/>
              </a:spcAft>
              <a:buClr>
                <a:schemeClr val="dk1"/>
              </a:buClr>
              <a:buSzPts val="1200"/>
              <a:buNone/>
            </a:pPr>
            <a:r>
              <a:rPr lang="sv-SE"/>
              <a:t>Resultaten visar att profilen på de svarande väl överensstämmer med motsvarande undersökning 2016. Något färre svarar 2025 att de bor med make/maka/sambo/partner och något fler uppger att de bor själva. Cirka 4 av 10 respondenter svarar att det bor barn i hushållet vilket stämmer väl med 2016 års resultat.</a:t>
            </a:r>
            <a:endParaRPr/>
          </a:p>
        </p:txBody>
      </p:sp>
      <p:sp>
        <p:nvSpPr>
          <p:cNvPr id="148" name="Google Shape;148;p4"/>
          <p:cNvSpPr txBox="1"/>
          <p:nvPr>
            <p:ph idx="2" type="body"/>
          </p:nvPr>
        </p:nvSpPr>
        <p:spPr>
          <a:xfrm>
            <a:off x="4683049" y="1304923"/>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VERBALT ELLER PSYKISKT VÅLD </a:t>
            </a:r>
            <a:endParaRPr/>
          </a:p>
          <a:p>
            <a:pPr indent="0" lvl="0" marL="0" rtl="0" algn="l">
              <a:lnSpc>
                <a:spcPct val="110000"/>
              </a:lnSpc>
              <a:spcBef>
                <a:spcPts val="750"/>
              </a:spcBef>
              <a:spcAft>
                <a:spcPts val="0"/>
              </a:spcAft>
              <a:buClr>
                <a:schemeClr val="dk1"/>
              </a:buClr>
              <a:buSzPts val="1200"/>
              <a:buNone/>
            </a:pPr>
            <a:r>
              <a:rPr lang="sv-SE"/>
              <a:t>Resultaten visar att andelen som blivit utsatta för verbalt eller psykiskt våld minskat från 16 procent 2016 till 11 procent 2025. Samtidigt uppger en högre andel av de som utsatts att det sker mer frekvent 2025. Yngre uppger i högre utsträckning än äldre att de utsätts varje eller nästan varje dag. Resultaten är statistisk säkerställda.</a:t>
            </a:r>
            <a:endParaRPr/>
          </a:p>
          <a:p>
            <a:pPr indent="0" lvl="0" marL="0" rtl="0" algn="l">
              <a:lnSpc>
                <a:spcPct val="110000"/>
              </a:lnSpc>
              <a:spcBef>
                <a:spcPts val="1000"/>
              </a:spcBef>
              <a:spcAft>
                <a:spcPts val="0"/>
              </a:spcAft>
              <a:buClr>
                <a:schemeClr val="dk1"/>
              </a:buClr>
              <a:buSzPts val="1200"/>
              <a:buNone/>
            </a:pPr>
            <a:r>
              <a:rPr lang="sv-SE"/>
              <a:t>Verbalt eller psykiskt våld är varken mer eller mindre förekommande i hushåll där det bor barn.</a:t>
            </a:r>
            <a:endParaRPr/>
          </a:p>
        </p:txBody>
      </p:sp>
      <p:sp>
        <p:nvSpPr>
          <p:cNvPr id="149" name="Google Shape;149;p4"/>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Sammanfattning</a:t>
            </a:r>
            <a:endParaRPr/>
          </a:p>
        </p:txBody>
      </p:sp>
      <p:sp>
        <p:nvSpPr>
          <p:cNvPr id="156" name="Google Shape;156;p5"/>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FYSISKT VÅLD</a:t>
            </a:r>
            <a:endParaRPr/>
          </a:p>
          <a:p>
            <a:pPr indent="0" lvl="0" marL="0" rtl="0" algn="l">
              <a:lnSpc>
                <a:spcPct val="110000"/>
              </a:lnSpc>
              <a:spcBef>
                <a:spcPts val="750"/>
              </a:spcBef>
              <a:spcAft>
                <a:spcPts val="0"/>
              </a:spcAft>
              <a:buClr>
                <a:schemeClr val="dk1"/>
              </a:buClr>
              <a:buSzPts val="1200"/>
              <a:buNone/>
            </a:pPr>
            <a:r>
              <a:rPr lang="sv-SE"/>
              <a:t>Andelen som uppger att de utsatts för fysiskt våld har minskat från 15 procent 2016 till 11 procent 2011. Bland de som utsatts för fysiskt våld uppger fler att det sker mer frekvent jämfört med motsvarande resultat 2011. Skillnaderna är statistiskt säkerställda mellan åren.</a:t>
            </a:r>
            <a:endParaRPr/>
          </a:p>
          <a:p>
            <a:pPr indent="0" lvl="0" marL="0" rtl="0" algn="l">
              <a:lnSpc>
                <a:spcPct val="110000"/>
              </a:lnSpc>
              <a:spcBef>
                <a:spcPts val="1000"/>
              </a:spcBef>
              <a:spcAft>
                <a:spcPts val="0"/>
              </a:spcAft>
              <a:buClr>
                <a:schemeClr val="dk1"/>
              </a:buClr>
              <a:buSzPts val="1200"/>
              <a:buNone/>
            </a:pPr>
            <a:r>
              <a:rPr lang="sv-SE"/>
              <a:t>Skillnaderna i resultat mellan olika åldersgrupper eller hushåll med barn är inte statistiskt säkerställda med undantag för att kvinnor i åldersgruppen 35-49 år i högre utsträckning uppger att fysiskt våld förekommit för mer än ett år sedan jämfört med den äldsta gruppen 65-79 år.</a:t>
            </a:r>
            <a:endParaRPr/>
          </a:p>
        </p:txBody>
      </p:sp>
      <p:sp>
        <p:nvSpPr>
          <p:cNvPr id="157" name="Google Shape;157;p5"/>
          <p:cNvSpPr txBox="1"/>
          <p:nvPr>
            <p:ph idx="2" type="body"/>
          </p:nvPr>
        </p:nvSpPr>
        <p:spPr>
          <a:xfrm>
            <a:off x="4683049" y="1304923"/>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SEXUELLA HANDLINGAR EMOT DIN VILJA</a:t>
            </a:r>
            <a:endParaRPr/>
          </a:p>
          <a:p>
            <a:pPr indent="0" lvl="0" marL="0" rtl="0" algn="l">
              <a:lnSpc>
                <a:spcPct val="110000"/>
              </a:lnSpc>
              <a:spcBef>
                <a:spcPts val="750"/>
              </a:spcBef>
              <a:spcAft>
                <a:spcPts val="0"/>
              </a:spcAft>
              <a:buClr>
                <a:schemeClr val="dk1"/>
              </a:buClr>
              <a:buSzPts val="1200"/>
              <a:buNone/>
            </a:pPr>
            <a:r>
              <a:rPr lang="sv-SE"/>
              <a:t>Knappt var 10:de kvinna uppger att de utsatts för sexuellt våld genom handlingar mot deras vilja fasthållen eller blivit utnyttjad vid berusning eller dylikt. Av dem som utsatts uppger de flesta att det hänt  några gånger per år. Resultatet är i nivå med föregående undersökning 2016. </a:t>
            </a:r>
            <a:endParaRPr/>
          </a:p>
          <a:p>
            <a:pPr indent="0" lvl="0" marL="0" rtl="0" algn="l">
              <a:lnSpc>
                <a:spcPct val="110000"/>
              </a:lnSpc>
              <a:spcBef>
                <a:spcPts val="1000"/>
              </a:spcBef>
              <a:spcAft>
                <a:spcPts val="0"/>
              </a:spcAft>
              <a:buClr>
                <a:schemeClr val="dk1"/>
              </a:buClr>
              <a:buSzPts val="1200"/>
              <a:buNone/>
            </a:pPr>
            <a:r>
              <a:rPr lang="sv-SE"/>
              <a:t>Åldersgruppen 65-79 år säger i signifikant lägre utsträckning att de utsatts jämfört med de yngre åldersgrupperna. </a:t>
            </a:r>
            <a:endParaRPr/>
          </a:p>
          <a:p>
            <a:pPr indent="0" lvl="0" marL="0" rtl="0" algn="l">
              <a:lnSpc>
                <a:spcPct val="110000"/>
              </a:lnSpc>
              <a:spcBef>
                <a:spcPts val="1000"/>
              </a:spcBef>
              <a:spcAft>
                <a:spcPts val="0"/>
              </a:spcAft>
              <a:buClr>
                <a:schemeClr val="dk1"/>
              </a:buClr>
              <a:buSzPts val="1200"/>
              <a:buNone/>
            </a:pPr>
            <a:r>
              <a:rPr lang="sv-SE"/>
              <a:t>Det finns inga statistiskt säkerställda skillnader huruvida de som utsatts har barn i hushållet eller inte.</a:t>
            </a:r>
            <a:endParaRPr/>
          </a:p>
        </p:txBody>
      </p:sp>
      <p:sp>
        <p:nvSpPr>
          <p:cNvPr id="158" name="Google Shape;158;p5"/>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Sammanfattning</a:t>
            </a:r>
            <a:endParaRPr/>
          </a:p>
        </p:txBody>
      </p:sp>
      <p:sp>
        <p:nvSpPr>
          <p:cNvPr id="165" name="Google Shape;165;p6"/>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TRAKASSERAD OCH/ELLER FÖRFÖLJD</a:t>
            </a:r>
            <a:endParaRPr/>
          </a:p>
          <a:p>
            <a:pPr indent="0" lvl="0" marL="0" rtl="0" algn="l">
              <a:lnSpc>
                <a:spcPct val="110000"/>
              </a:lnSpc>
              <a:spcBef>
                <a:spcPts val="750"/>
              </a:spcBef>
              <a:spcAft>
                <a:spcPts val="0"/>
              </a:spcAft>
              <a:buClr>
                <a:schemeClr val="dk1"/>
              </a:buClr>
              <a:buSzPts val="1200"/>
              <a:buNone/>
            </a:pPr>
            <a:r>
              <a:rPr lang="sv-SE"/>
              <a:t>Andelen som uppger att de blivit förföljda eller trakasserade av en tidigare partner har minskat från 22 procent 2016 till 14 procent 2025. Av dem som utsatts finns inga signifikanta skillnader över hur ofta det skett 2016 jämfört med 2025.</a:t>
            </a:r>
            <a:endParaRPr/>
          </a:p>
          <a:p>
            <a:pPr indent="0" lvl="0" marL="0" rtl="0" algn="l">
              <a:lnSpc>
                <a:spcPct val="110000"/>
              </a:lnSpc>
              <a:spcBef>
                <a:spcPts val="1000"/>
              </a:spcBef>
              <a:spcAft>
                <a:spcPts val="0"/>
              </a:spcAft>
              <a:buClr>
                <a:schemeClr val="dk1"/>
              </a:buClr>
              <a:buSzPts val="1200"/>
              <a:buNone/>
            </a:pPr>
            <a:r>
              <a:rPr lang="sv-SE"/>
              <a:t>Den äldsta åldersgruppen 65-79 år uppger i lägre utsträckning att de blivit förföljda eller trakasserade av en tidigare partner.</a:t>
            </a:r>
            <a:endParaRPr/>
          </a:p>
          <a:p>
            <a:pPr indent="0" lvl="0" marL="0" rtl="0" algn="l">
              <a:lnSpc>
                <a:spcPct val="110000"/>
              </a:lnSpc>
              <a:spcBef>
                <a:spcPts val="1000"/>
              </a:spcBef>
              <a:spcAft>
                <a:spcPts val="0"/>
              </a:spcAft>
              <a:buClr>
                <a:schemeClr val="dk1"/>
              </a:buClr>
              <a:buSzPts val="1200"/>
              <a:buNone/>
            </a:pPr>
            <a:r>
              <a:rPr lang="sv-SE"/>
              <a:t>Det finns inga statistiskt säkerställda skillnader om de med barn i hushållet i högre eller lägre utsträckning har blivit utsatta för förföljelse eller trakasserier av tidigare partner jämfört med hushåll där det inte finns barn.</a:t>
            </a:r>
            <a:endParaRPr/>
          </a:p>
        </p:txBody>
      </p:sp>
      <p:sp>
        <p:nvSpPr>
          <p:cNvPr id="166" name="Google Shape;166;p6"/>
          <p:cNvSpPr txBox="1"/>
          <p:nvPr>
            <p:ph idx="2" type="body"/>
          </p:nvPr>
        </p:nvSpPr>
        <p:spPr>
          <a:xfrm>
            <a:off x="4683049" y="1304923"/>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PSYKISKT ELLER FYSISKT VÅLD TILL FÖLJD AV ENS AGERANDE</a:t>
            </a:r>
            <a:endParaRPr/>
          </a:p>
          <a:p>
            <a:pPr indent="0" lvl="0" marL="0" rtl="0" algn="l">
              <a:lnSpc>
                <a:spcPct val="110000"/>
              </a:lnSpc>
              <a:spcBef>
                <a:spcPts val="750"/>
              </a:spcBef>
              <a:spcAft>
                <a:spcPts val="0"/>
              </a:spcAft>
              <a:buClr>
                <a:schemeClr val="dk1"/>
              </a:buClr>
              <a:buSzPts val="1200"/>
              <a:buNone/>
            </a:pPr>
            <a:r>
              <a:rPr lang="sv-SE"/>
              <a:t>Knappt var 10:de kvinna uppger att de utsatts för hot, våld, trakasserier eller förföljelse på grund av att de agerat på ett sätt som nuvarande eller tidigare partner/familj inte anser vara lämpligt. </a:t>
            </a:r>
            <a:endParaRPr/>
          </a:p>
          <a:p>
            <a:pPr indent="0" lvl="0" marL="0" rtl="0" algn="l">
              <a:lnSpc>
                <a:spcPct val="110000"/>
              </a:lnSpc>
              <a:spcBef>
                <a:spcPts val="1000"/>
              </a:spcBef>
              <a:spcAft>
                <a:spcPts val="0"/>
              </a:spcAft>
              <a:buClr>
                <a:schemeClr val="dk1"/>
              </a:buClr>
              <a:buSzPts val="1200"/>
              <a:buNone/>
            </a:pPr>
            <a:r>
              <a:rPr lang="sv-SE"/>
              <a:t>Åldersgruppen 18-29 år har i högre utsträckning utsatts jämfört med övriga åldersgrupper.</a:t>
            </a:r>
            <a:endParaRPr/>
          </a:p>
          <a:p>
            <a:pPr indent="0" lvl="0" marL="0" rtl="0" algn="l">
              <a:lnSpc>
                <a:spcPct val="110000"/>
              </a:lnSpc>
              <a:spcBef>
                <a:spcPts val="1000"/>
              </a:spcBef>
              <a:spcAft>
                <a:spcPts val="0"/>
              </a:spcAft>
              <a:buClr>
                <a:schemeClr val="dk1"/>
              </a:buClr>
              <a:buSzPts val="1200"/>
              <a:buNone/>
            </a:pPr>
            <a:r>
              <a:rPr lang="sv-SE"/>
              <a:t>Frågan ställdes inte 2016 varför jämförelser över tid saknas.</a:t>
            </a:r>
            <a:endParaRPr/>
          </a:p>
        </p:txBody>
      </p:sp>
      <p:sp>
        <p:nvSpPr>
          <p:cNvPr id="167" name="Google Shape;167;p6"/>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Sammanfattning</a:t>
            </a:r>
            <a:endParaRPr/>
          </a:p>
        </p:txBody>
      </p:sp>
      <p:sp>
        <p:nvSpPr>
          <p:cNvPr id="174" name="Google Shape;174;p7"/>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EKONOMISKA FAKTORERS PÅVERKAN</a:t>
            </a:r>
            <a:endParaRPr/>
          </a:p>
          <a:p>
            <a:pPr indent="0" lvl="0" marL="0" rtl="0" algn="l">
              <a:lnSpc>
                <a:spcPct val="110000"/>
              </a:lnSpc>
              <a:spcBef>
                <a:spcPts val="750"/>
              </a:spcBef>
              <a:spcAft>
                <a:spcPts val="0"/>
              </a:spcAft>
              <a:buClr>
                <a:schemeClr val="dk1"/>
              </a:buClr>
              <a:buSzPts val="1200"/>
              <a:buNone/>
            </a:pPr>
            <a:r>
              <a:rPr lang="sv-SE"/>
              <a:t>Av dem som någon gång utsatts för hot eller våld i en nära relation uppger 40 procent att ekonomiska faktorer  hindrat dem från att förändra sin situation eller söka hjälp. 30 procent svarar ofta eller ibland.</a:t>
            </a:r>
            <a:endParaRPr/>
          </a:p>
          <a:p>
            <a:pPr indent="0" lvl="0" marL="0" rtl="0" algn="l">
              <a:lnSpc>
                <a:spcPct val="110000"/>
              </a:lnSpc>
              <a:spcBef>
                <a:spcPts val="1000"/>
              </a:spcBef>
              <a:spcAft>
                <a:spcPts val="0"/>
              </a:spcAft>
              <a:buClr>
                <a:schemeClr val="dk1"/>
              </a:buClr>
              <a:buSzPts val="1200"/>
              <a:buNone/>
            </a:pPr>
            <a:r>
              <a:rPr lang="sv-SE"/>
              <a:t>Det finns inga statistisk säkerställda skillnader i svaren mellan olika åldersgrupper eller med hushåll med/utan barn om ekonomiska faktorer påverkat respondenten att inte försöka förändra sin situation.</a:t>
            </a:r>
            <a:endParaRPr/>
          </a:p>
        </p:txBody>
      </p:sp>
      <p:sp>
        <p:nvSpPr>
          <p:cNvPr id="175" name="Google Shape;175;p7"/>
          <p:cNvSpPr txBox="1"/>
          <p:nvPr>
            <p:ph idx="2" type="body"/>
          </p:nvPr>
        </p:nvSpPr>
        <p:spPr>
          <a:xfrm>
            <a:off x="4683049" y="1304923"/>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BARN I HUSHÅLLET</a:t>
            </a:r>
            <a:endParaRPr/>
          </a:p>
          <a:p>
            <a:pPr indent="0" lvl="0" marL="0" rtl="0" algn="l">
              <a:lnSpc>
                <a:spcPct val="110000"/>
              </a:lnSpc>
              <a:spcBef>
                <a:spcPts val="750"/>
              </a:spcBef>
              <a:spcAft>
                <a:spcPts val="0"/>
              </a:spcAft>
              <a:buClr>
                <a:schemeClr val="dk1"/>
              </a:buClr>
              <a:buSzPts val="1200"/>
              <a:buNone/>
            </a:pPr>
            <a:r>
              <a:rPr lang="sv-SE"/>
              <a:t>Drygt hälften av dem som utsatts för hot eller våld i en nära relation och som bor med barn uppger att barn i hushållet har påverkat dem att inte försöka ändra sin situation eller söka hjälp.</a:t>
            </a:r>
            <a:endParaRPr/>
          </a:p>
        </p:txBody>
      </p:sp>
      <p:sp>
        <p:nvSpPr>
          <p:cNvPr id="176" name="Google Shape;176;p7"/>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Sammanfattning</a:t>
            </a:r>
            <a:endParaRPr/>
          </a:p>
        </p:txBody>
      </p:sp>
      <p:sp>
        <p:nvSpPr>
          <p:cNvPr id="183" name="Google Shape;183;p8"/>
          <p:cNvSpPr txBox="1"/>
          <p:nvPr>
            <p:ph idx="1" type="body"/>
          </p:nvPr>
        </p:nvSpPr>
        <p:spPr>
          <a:xfrm>
            <a:off x="438148" y="1304924"/>
            <a:ext cx="3966323" cy="3165475"/>
          </a:xfrm>
          <a:prstGeom prst="rect">
            <a:avLst/>
          </a:prstGeom>
          <a:noFill/>
          <a:ln>
            <a:noFill/>
          </a:ln>
        </p:spPr>
        <p:txBody>
          <a:bodyPr anchorCtr="0" anchor="t" bIns="45700" lIns="91425" spcFirstLastPara="1" rIns="91425" wrap="square" tIns="45700">
            <a:noAutofit/>
          </a:bodyPr>
          <a:lstStyle/>
          <a:p>
            <a:pPr indent="0" lvl="3" marL="0" rtl="0" algn="l">
              <a:lnSpc>
                <a:spcPct val="100000"/>
              </a:lnSpc>
              <a:spcBef>
                <a:spcPts val="0"/>
              </a:spcBef>
              <a:spcAft>
                <a:spcPts val="0"/>
              </a:spcAft>
              <a:buSzPts val="1500"/>
              <a:buNone/>
            </a:pPr>
            <a:r>
              <a:rPr lang="sv-SE"/>
              <a:t>SÖKT HJÄLP</a:t>
            </a:r>
            <a:endParaRPr/>
          </a:p>
          <a:p>
            <a:pPr indent="0" lvl="0" marL="0" rtl="0" algn="l">
              <a:lnSpc>
                <a:spcPct val="110000"/>
              </a:lnSpc>
              <a:spcBef>
                <a:spcPts val="750"/>
              </a:spcBef>
              <a:spcAft>
                <a:spcPts val="0"/>
              </a:spcAft>
              <a:buClr>
                <a:schemeClr val="dk1"/>
              </a:buClr>
              <a:buSzPts val="1200"/>
              <a:buNone/>
            </a:pPr>
            <a:r>
              <a:rPr lang="sv-SE"/>
              <a:t>Av dem som utsatts för hot eller våld i en nära relation uppger nästan sex av 10 att de sökt hjälp. Motsvarande andel 2016 var 22 procent (frågor och alternativ var något omformulerade 2025). Det är en signifikant ökning.</a:t>
            </a:r>
            <a:endParaRPr/>
          </a:p>
          <a:p>
            <a:pPr indent="0" lvl="0" marL="0" rtl="0" algn="l">
              <a:lnSpc>
                <a:spcPct val="110000"/>
              </a:lnSpc>
              <a:spcBef>
                <a:spcPts val="1000"/>
              </a:spcBef>
              <a:spcAft>
                <a:spcPts val="0"/>
              </a:spcAft>
              <a:buClr>
                <a:schemeClr val="dk1"/>
              </a:buClr>
              <a:buSzPts val="1200"/>
              <a:buNone/>
            </a:pPr>
            <a:r>
              <a:rPr lang="sv-SE"/>
              <a:t>En majoritet av dem som utsatts vänder sig till annan familjemedlem eller vän. Signifikant fler (13 procent 2025 jämfört med två procent, 2016) uppger 2025 att de vänt sig till polisen.</a:t>
            </a:r>
            <a:endParaRPr/>
          </a:p>
        </p:txBody>
      </p:sp>
      <p:sp>
        <p:nvSpPr>
          <p:cNvPr id="184" name="Google Shape;184;p8"/>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419100" y="673100"/>
            <a:ext cx="6570000" cy="5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000"/>
              <a:buFont typeface="Arial"/>
              <a:buNone/>
            </a:pPr>
            <a:r>
              <a:rPr lang="sv-SE"/>
              <a:t>Slutsats</a:t>
            </a:r>
            <a:endParaRPr/>
          </a:p>
        </p:txBody>
      </p:sp>
      <p:sp>
        <p:nvSpPr>
          <p:cNvPr id="191" name="Google Shape;191;p9"/>
          <p:cNvSpPr txBox="1"/>
          <p:nvPr>
            <p:ph idx="1" type="body"/>
          </p:nvPr>
        </p:nvSpPr>
        <p:spPr>
          <a:xfrm>
            <a:off x="438148" y="1304924"/>
            <a:ext cx="6926479" cy="316547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200"/>
              <a:buNone/>
            </a:pPr>
            <a:r>
              <a:rPr lang="sv-SE"/>
              <a:t>Såväl undersökningen 2016 som den nu genomförda 2025 har en god svarsfrekvens och baseras på ett stort antal svar. Profilen på de svarande är i allt väsentligt desamma. Vår bedömning är därför att resultaten i allt väsentligt är jämförbara mellan åren och att de har en hög tillförlitlighet.</a:t>
            </a:r>
            <a:endParaRPr/>
          </a:p>
          <a:p>
            <a:pPr indent="0" lvl="0" marL="0" rtl="0" algn="l">
              <a:lnSpc>
                <a:spcPct val="110000"/>
              </a:lnSpc>
              <a:spcBef>
                <a:spcPts val="1000"/>
              </a:spcBef>
              <a:spcAft>
                <a:spcPts val="0"/>
              </a:spcAft>
              <a:buClr>
                <a:schemeClr val="dk1"/>
              </a:buClr>
              <a:buSzPts val="1200"/>
              <a:buNone/>
            </a:pPr>
            <a:r>
              <a:rPr lang="sv-SE"/>
              <a:t>Resultatet 2025 visar på en viss nedgång i andelen som upplever att de någon gång blivit utsatta för hot eller våld i en nära relation. Framför allt är det verbalt, fysiskt och psykiskt våld som ser ut att ha minskat något. De som blivit utsatta uppger 2025 i högre utsträckning att det sker mer frekvent jämfört med i motsvarande undersökning 2016. </a:t>
            </a:r>
            <a:endParaRPr/>
          </a:p>
          <a:p>
            <a:pPr indent="0" lvl="0" marL="0" rtl="0" algn="l">
              <a:lnSpc>
                <a:spcPct val="110000"/>
              </a:lnSpc>
              <a:spcBef>
                <a:spcPts val="1000"/>
              </a:spcBef>
              <a:spcAft>
                <a:spcPts val="0"/>
              </a:spcAft>
              <a:buClr>
                <a:schemeClr val="dk1"/>
              </a:buClr>
              <a:buSzPts val="1200"/>
              <a:buNone/>
            </a:pPr>
            <a:r>
              <a:rPr lang="sv-SE"/>
              <a:t>Andelen som utsatts för sexuellt våld är i princip oförändrat jämfört med 2016. Även frekvensen på våldet är i stort oförändrad.</a:t>
            </a:r>
            <a:endParaRPr/>
          </a:p>
          <a:p>
            <a:pPr indent="0" lvl="0" marL="0" rtl="0" algn="l">
              <a:lnSpc>
                <a:spcPct val="110000"/>
              </a:lnSpc>
              <a:spcBef>
                <a:spcPts val="1000"/>
              </a:spcBef>
              <a:spcAft>
                <a:spcPts val="0"/>
              </a:spcAft>
              <a:buClr>
                <a:schemeClr val="dk1"/>
              </a:buClr>
              <a:buSzPts val="1200"/>
              <a:buNone/>
            </a:pPr>
            <a:r>
              <a:rPr lang="sv-SE"/>
              <a:t>Andelen som blivit utsatta för trakasserier eller förföljda av en tidigare partner har också minskat något över tid. Det är också något fler som 2025 uppger att de utsattes för mer än ett åt sedan.</a:t>
            </a:r>
            <a:endParaRPr/>
          </a:p>
          <a:p>
            <a:pPr indent="0" lvl="0" marL="0" rtl="0" algn="l">
              <a:lnSpc>
                <a:spcPct val="110000"/>
              </a:lnSpc>
              <a:spcBef>
                <a:spcPts val="1000"/>
              </a:spcBef>
              <a:spcAft>
                <a:spcPts val="0"/>
              </a:spcAft>
              <a:buClr>
                <a:schemeClr val="dk1"/>
              </a:buClr>
              <a:buSzPts val="1200"/>
              <a:buNone/>
            </a:pPr>
            <a:r>
              <a:rPr lang="sv-SE"/>
              <a:t>Knappt var tionde kvinna uppger att de utsatts för psykiskt eller fysiskt våld på grund av att en partner/familj upplever att kvinnan agerat på ett sätt som enligt dem inte är lämpligt.</a:t>
            </a:r>
            <a:endParaRPr/>
          </a:p>
          <a:p>
            <a:pPr indent="0" lvl="0" marL="0" rtl="0" algn="l">
              <a:lnSpc>
                <a:spcPct val="110000"/>
              </a:lnSpc>
              <a:spcBef>
                <a:spcPts val="1000"/>
              </a:spcBef>
              <a:spcAft>
                <a:spcPts val="0"/>
              </a:spcAft>
              <a:buClr>
                <a:schemeClr val="dk1"/>
              </a:buClr>
              <a:buSzPts val="1200"/>
              <a:buNone/>
            </a:pPr>
            <a:r>
              <a:t/>
            </a:r>
            <a:endParaRPr/>
          </a:p>
          <a:p>
            <a:pPr indent="0" lvl="0" marL="0" rtl="0" algn="l">
              <a:lnSpc>
                <a:spcPct val="110000"/>
              </a:lnSpc>
              <a:spcBef>
                <a:spcPts val="1000"/>
              </a:spcBef>
              <a:spcAft>
                <a:spcPts val="0"/>
              </a:spcAft>
              <a:buClr>
                <a:schemeClr val="dk1"/>
              </a:buClr>
              <a:buSzPts val="1200"/>
              <a:buNone/>
            </a:pPr>
            <a:r>
              <a:t/>
            </a:r>
            <a:endParaRPr/>
          </a:p>
        </p:txBody>
      </p:sp>
      <p:sp>
        <p:nvSpPr>
          <p:cNvPr id="192" name="Google Shape;192;p9"/>
          <p:cNvSpPr txBox="1"/>
          <p:nvPr>
            <p:ph idx="11" type="ftr"/>
          </p:nvPr>
        </p:nvSpPr>
        <p:spPr>
          <a:xfrm>
            <a:off x="423560" y="4767263"/>
            <a:ext cx="7134988" cy="2746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
          <p:cNvSpPr txBox="1"/>
          <p:nvPr>
            <p:ph idx="12" type="sldNum"/>
          </p:nvPr>
        </p:nvSpPr>
        <p:spPr>
          <a:xfrm>
            <a:off x="7676534" y="4767263"/>
            <a:ext cx="976625" cy="2746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go Group">
  <a:themeElements>
    <a:clrScheme name="Origo 2021">
      <a:dk1>
        <a:srgbClr val="212121"/>
      </a:dk1>
      <a:lt1>
        <a:srgbClr val="FFFFFF"/>
      </a:lt1>
      <a:dk2>
        <a:srgbClr val="8C8C8C"/>
      </a:dk2>
      <a:lt2>
        <a:srgbClr val="F3FADD"/>
      </a:lt2>
      <a:accent1>
        <a:srgbClr val="624764"/>
      </a:accent1>
      <a:accent2>
        <a:srgbClr val="C1646E"/>
      </a:accent2>
      <a:accent3>
        <a:srgbClr val="EBBC71"/>
      </a:accent3>
      <a:accent4>
        <a:srgbClr val="D1D1D1"/>
      </a:accent4>
      <a:accent5>
        <a:srgbClr val="92E7E2"/>
      </a:accent5>
      <a:accent6>
        <a:srgbClr val="75B990"/>
      </a:accent6>
      <a:hlink>
        <a:srgbClr val="C1646E"/>
      </a:hlink>
      <a:folHlink>
        <a:srgbClr val="C16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2025-01-22T13:49:06Z</dcterms:created>
  <dc:creator>Julia Holmberg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0x01010017413C7677D7C14D841C3F76AFCFC86E</vt:lpwstr>
  </property>
</Properties>
</file>